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57" r:id="rId4"/>
    <p:sldId id="269" r:id="rId5"/>
    <p:sldId id="270" r:id="rId6"/>
    <p:sldId id="280" r:id="rId7"/>
    <p:sldId id="290" r:id="rId8"/>
    <p:sldId id="310" r:id="rId9"/>
    <p:sldId id="286" r:id="rId10"/>
    <p:sldId id="311" r:id="rId11"/>
    <p:sldId id="308" r:id="rId12"/>
    <p:sldId id="287" r:id="rId13"/>
    <p:sldId id="312" r:id="rId14"/>
    <p:sldId id="284" r:id="rId15"/>
  </p:sldIdLst>
  <p:sldSz cx="9144000" cy="6858000" type="screen4x3"/>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87"/>
    <p:restoredTop sz="94584"/>
  </p:normalViewPr>
  <p:slideViewPr>
    <p:cSldViewPr>
      <p:cViewPr varScale="1">
        <p:scale>
          <a:sx n="104" d="100"/>
          <a:sy n="104" d="100"/>
        </p:scale>
        <p:origin x="1776"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3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561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1"/>
            <a:ext cx="2971800" cy="465614"/>
          </a:xfrm>
          <a:prstGeom prst="rect">
            <a:avLst/>
          </a:prstGeom>
        </p:spPr>
        <p:txBody>
          <a:bodyPr vert="horz" lIns="91440" tIns="45720" rIns="91440" bIns="45720" rtlCol="0"/>
          <a:lstStyle>
            <a:lvl1pPr algn="r">
              <a:defRPr sz="1200"/>
            </a:lvl1pPr>
          </a:lstStyle>
          <a:p>
            <a:fld id="{B60F3E1A-F44A-4BDC-BFDE-3CE901F7CC0B}" type="datetimeFigureOut">
              <a:rPr lang="en-US" smtClean="0"/>
              <a:t>9/25/24</a:t>
            </a:fld>
            <a:endParaRPr lang="en-US" dirty="0"/>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23332"/>
            <a:ext cx="5486400" cy="41905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6"/>
            <a:ext cx="2971800" cy="46561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5046"/>
            <a:ext cx="2971800" cy="465614"/>
          </a:xfrm>
          <a:prstGeom prst="rect">
            <a:avLst/>
          </a:prstGeom>
        </p:spPr>
        <p:txBody>
          <a:bodyPr vert="horz" lIns="91440" tIns="45720" rIns="91440" bIns="45720" rtlCol="0" anchor="b"/>
          <a:lstStyle>
            <a:lvl1pPr algn="r">
              <a:defRPr sz="1200"/>
            </a:lvl1pPr>
          </a:lstStyle>
          <a:p>
            <a:fld id="{58BE1359-2DA2-4102-8E5F-3C314329F386}" type="slidenum">
              <a:rPr lang="en-US" smtClean="0"/>
              <a:t>‹#›</a:t>
            </a:fld>
            <a:endParaRPr lang="en-US" dirty="0"/>
          </a:p>
        </p:txBody>
      </p:sp>
    </p:spTree>
    <p:extLst>
      <p:ext uri="{BB962C8B-B14F-4D97-AF65-F5344CB8AC3E}">
        <p14:creationId xmlns:p14="http://schemas.microsoft.com/office/powerpoint/2010/main" val="1465498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9/25/24 6:09 PM</a:t>
            </a:fld>
            <a:endParaRPr lang="en-US" dirty="0"/>
          </a:p>
        </p:txBody>
      </p:sp>
      <p:sp>
        <p:nvSpPr>
          <p:cNvPr id="6" name="Footer Placeholder 5"/>
          <p:cNvSpPr>
            <a:spLocks noGrp="1"/>
          </p:cNvSpPr>
          <p:nvPr>
            <p:ph type="ftr" sz="quarter" idx="12"/>
          </p:nvPr>
        </p:nvSpPr>
        <p:spPr>
          <a:xfrm>
            <a:off x="0" y="8845046"/>
            <a:ext cx="6172200" cy="465614"/>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202" y="8845046"/>
            <a:ext cx="684213" cy="465614"/>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703759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8BE1359-2DA2-4102-8E5F-3C314329F386}" type="slidenum">
              <a:rPr lang="en-US" smtClean="0"/>
              <a:t>2</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956694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8BE1359-2DA2-4102-8E5F-3C314329F386}" type="slidenum">
              <a:rPr lang="en-US" smtClean="0"/>
              <a:t>3</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051665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9/25/24 6:09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434658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9/25/24 6:09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923615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2B226-A6D2-143D-62F8-FAA6ED1CC8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B99F81-0266-6C07-0968-40281239CD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439A5C-3DAB-BE1A-1EB6-A52FE8FB24F9}"/>
              </a:ext>
            </a:extLst>
          </p:cNvPr>
          <p:cNvSpPr>
            <a:spLocks noGrp="1"/>
          </p:cNvSpPr>
          <p:nvPr>
            <p:ph type="body" idx="1"/>
          </p:nvPr>
        </p:nvSpPr>
        <p:spPr/>
        <p:txBody>
          <a:bodyPr>
            <a:normAutofit/>
          </a:bodyPr>
          <a:lstStyle/>
          <a:p>
            <a:endParaRPr lang="en-US" dirty="0"/>
          </a:p>
          <a:p>
            <a:endParaRPr lang="en-US" dirty="0"/>
          </a:p>
        </p:txBody>
      </p:sp>
      <p:sp>
        <p:nvSpPr>
          <p:cNvPr id="5" name="Date Placeholder 4">
            <a:extLst>
              <a:ext uri="{FF2B5EF4-FFF2-40B4-BE49-F238E27FC236}">
                <a16:creationId xmlns:a16="http://schemas.microsoft.com/office/drawing/2014/main" id="{DB3DF3B0-783F-9AD0-5EE3-5D2C87D27F4D}"/>
              </a:ext>
            </a:extLst>
          </p:cNvPr>
          <p:cNvSpPr>
            <a:spLocks noGrp="1"/>
          </p:cNvSpPr>
          <p:nvPr>
            <p:ph type="dt" idx="11"/>
          </p:nvPr>
        </p:nvSpPr>
        <p:spPr/>
        <p:txBody>
          <a:bodyPr/>
          <a:lstStyle/>
          <a:p>
            <a:fld id="{81331B57-0BE5-4F82-AA58-76F53EFF3ADA}" type="datetime8">
              <a:rPr lang="en-US" smtClean="0"/>
              <a:pPr/>
              <a:t>9/25/24 6:09 PM</a:t>
            </a:fld>
            <a:endParaRPr lang="en-US" dirty="0"/>
          </a:p>
        </p:txBody>
      </p:sp>
      <p:sp>
        <p:nvSpPr>
          <p:cNvPr id="6" name="Footer Placeholder 5">
            <a:extLst>
              <a:ext uri="{FF2B5EF4-FFF2-40B4-BE49-F238E27FC236}">
                <a16:creationId xmlns:a16="http://schemas.microsoft.com/office/drawing/2014/main" id="{B2F09B2D-9B3B-24D1-7725-CCF4F47788DC}"/>
              </a:ext>
            </a:extLst>
          </p:cNvPr>
          <p:cNvSpPr>
            <a:spLocks noGrp="1"/>
          </p:cNvSpPr>
          <p:nvPr>
            <p:ph type="ftr" sz="quarter" idx="12"/>
          </p:nvPr>
        </p:nvSpPr>
        <p:spPr/>
        <p:txBody>
          <a:bodyPr/>
          <a:lstStyle/>
          <a:p>
            <a:r>
              <a:rPr lang="en-US" dirty="0">
                <a:solidFill>
                  <a:srgbClr val="000000"/>
                </a:solidFill>
              </a:rPr>
              <a:t>©</a:t>
            </a:r>
            <a:endParaRPr lang="en-US" dirty="0"/>
          </a:p>
        </p:txBody>
      </p:sp>
      <p:sp>
        <p:nvSpPr>
          <p:cNvPr id="7" name="Slide Number Placeholder 6">
            <a:extLst>
              <a:ext uri="{FF2B5EF4-FFF2-40B4-BE49-F238E27FC236}">
                <a16:creationId xmlns:a16="http://schemas.microsoft.com/office/drawing/2014/main" id="{2A471CC9-AE2D-E64B-AD91-B72F5077B2DC}"/>
              </a:ext>
            </a:extLst>
          </p:cNvPr>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451308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5ED35-68A9-CE92-9ACC-EF84DCF955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62EFD3-CEC1-1774-7D15-F7C533BCEA23}"/>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0528D8E7-CE72-9F75-B647-AD95A73FC5C2}"/>
              </a:ext>
            </a:extLst>
          </p:cNvPr>
          <p:cNvSpPr>
            <a:spLocks noGrp="1"/>
          </p:cNvSpPr>
          <p:nvPr>
            <p:ph type="sldNum" sz="quarter" idx="10"/>
          </p:nvPr>
        </p:nvSpPr>
        <p:spPr/>
        <p:txBody>
          <a:bodyPr/>
          <a:lstStyle/>
          <a:p>
            <a:fld id="{58BE1359-2DA2-4102-8E5F-3C314329F386}" type="slidenum">
              <a:rPr lang="en-US" smtClean="0"/>
              <a:t>8</a:t>
            </a:fld>
            <a:endParaRPr lang="en-US" dirty="0"/>
          </a:p>
        </p:txBody>
      </p:sp>
      <p:sp>
        <p:nvSpPr>
          <p:cNvPr id="5" name="Notes Placeholder 4">
            <a:extLst>
              <a:ext uri="{FF2B5EF4-FFF2-40B4-BE49-F238E27FC236}">
                <a16:creationId xmlns:a16="http://schemas.microsoft.com/office/drawing/2014/main" id="{62475725-3470-A9D9-420C-1AD133D0F839}"/>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552065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06E88A-7A8B-23E9-E348-66F9ADA6F4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469C2B-37EE-B244-6471-8B20CBBAA685}"/>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192B37CB-4E1C-8C1F-6078-AEB583773CC0}"/>
              </a:ext>
            </a:extLst>
          </p:cNvPr>
          <p:cNvSpPr>
            <a:spLocks noGrp="1"/>
          </p:cNvSpPr>
          <p:nvPr>
            <p:ph type="sldNum" sz="quarter" idx="10"/>
          </p:nvPr>
        </p:nvSpPr>
        <p:spPr/>
        <p:txBody>
          <a:bodyPr/>
          <a:lstStyle/>
          <a:p>
            <a:fld id="{58BE1359-2DA2-4102-8E5F-3C314329F386}" type="slidenum">
              <a:rPr lang="en-US" smtClean="0"/>
              <a:t>11</a:t>
            </a:fld>
            <a:endParaRPr lang="en-US" dirty="0"/>
          </a:p>
        </p:txBody>
      </p:sp>
      <p:sp>
        <p:nvSpPr>
          <p:cNvPr id="5" name="Notes Placeholder 4">
            <a:extLst>
              <a:ext uri="{FF2B5EF4-FFF2-40B4-BE49-F238E27FC236}">
                <a16:creationId xmlns:a16="http://schemas.microsoft.com/office/drawing/2014/main" id="{662E47A5-40D7-900D-D3ED-66F7293E834C}"/>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4070537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CD85304F-E382-4A4B-99BC-FCDA2AD7FA05}" type="datetimeFigureOut">
              <a:rPr lang="en-US" smtClean="0"/>
              <a:t>9/25/24</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314CAE0A-A16B-4525-B527-A63F391E2AB1}" type="slidenum">
              <a:rPr lang="en-US" smtClean="0"/>
              <a:t>‹#›</a:t>
            </a:fld>
            <a:endParaRPr lang="en-US" dirty="0"/>
          </a:p>
        </p:txBody>
      </p:sp>
    </p:spTree>
    <p:extLst>
      <p:ext uri="{BB962C8B-B14F-4D97-AF65-F5344CB8AC3E}">
        <p14:creationId xmlns:p14="http://schemas.microsoft.com/office/powerpoint/2010/main" val="2056780701"/>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CD85304F-E382-4A4B-99BC-FCDA2AD7FA05}" type="datetimeFigureOut">
              <a:rPr lang="en-US" smtClean="0"/>
              <a:t>9/25/24</a:t>
            </a:fld>
            <a:endParaRPr lang="en-US"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314CAE0A-A16B-4525-B527-A63F391E2AB1}" type="slidenum">
              <a:rPr lang="en-US" smtClean="0"/>
              <a:t>‹#›</a:t>
            </a:fld>
            <a:endParaRPr lang="en-US" dirty="0"/>
          </a:p>
        </p:txBody>
      </p:sp>
    </p:spTree>
    <p:extLst>
      <p:ext uri="{BB962C8B-B14F-4D97-AF65-F5344CB8AC3E}">
        <p14:creationId xmlns:p14="http://schemas.microsoft.com/office/powerpoint/2010/main" val="3390539445"/>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CD85304F-E382-4A4B-99BC-FCDA2AD7FA05}" type="datetimeFigureOut">
              <a:rPr lang="en-US" smtClean="0"/>
              <a:t>9/25/24</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314CAE0A-A16B-4525-B527-A63F391E2AB1}" type="slidenum">
              <a:rPr lang="en-US" smtClean="0"/>
              <a:t>‹#›</a:t>
            </a:fld>
            <a:endParaRPr lang="en-US" dirty="0"/>
          </a:p>
        </p:txBody>
      </p:sp>
    </p:spTree>
    <p:extLst>
      <p:ext uri="{BB962C8B-B14F-4D97-AF65-F5344CB8AC3E}">
        <p14:creationId xmlns:p14="http://schemas.microsoft.com/office/powerpoint/2010/main" val="371700415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9719142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CD85304F-E382-4A4B-99BC-FCDA2AD7FA05}" type="datetimeFigureOut">
              <a:rPr lang="en-US" smtClean="0"/>
              <a:t>9/25/24</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314CAE0A-A16B-4525-B527-A63F391E2AB1}" type="slidenum">
              <a:rPr lang="en-US" smtClean="0"/>
              <a:t>‹#›</a:t>
            </a:fld>
            <a:endParaRPr lang="en-US" dirty="0"/>
          </a:p>
        </p:txBody>
      </p:sp>
    </p:spTree>
    <p:extLst>
      <p:ext uri="{BB962C8B-B14F-4D97-AF65-F5344CB8AC3E}">
        <p14:creationId xmlns:p14="http://schemas.microsoft.com/office/powerpoint/2010/main" val="189230950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cxnSp>
        <p:nvCxnSpPr>
          <p:cNvPr id="4" name="Straight Connector 3"/>
          <p:cNvCxnSpPr/>
          <p:nvPr userDrawn="1"/>
        </p:nvCxnSpPr>
        <p:spPr>
          <a:xfrm flipV="1">
            <a:off x="381000" y="838200"/>
            <a:ext cx="8382000" cy="1"/>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99000"/>
          </a:schemeClr>
        </a:solid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99000"/>
          </a:schemeClr>
        </a:solid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8"/>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 id="2147483702" r:id="rId2"/>
    <p:sldLayoutId id="2147483703" r:id="rId3"/>
    <p:sldLayoutId id="2147483704" r:id="rId4"/>
    <p:sldLayoutId id="2147483705" r:id="rId5"/>
    <p:sldLayoutId id="2147483706" r:id="rId6"/>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mailto:contactus@willowgrovemillhoa.com" TargetMode="External"/><Relationship Id="rId2" Type="http://schemas.openxmlformats.org/officeDocument/2006/relationships/hyperlink" Target="http://www.willowgrovemillhoa.com/" TargetMode="External"/><Relationship Id="rId1" Type="http://schemas.openxmlformats.org/officeDocument/2006/relationships/slideLayout" Target="../slideLayouts/slideLayout4.xml"/><Relationship Id="rId4" Type="http://schemas.openxmlformats.org/officeDocument/2006/relationships/hyperlink" Target="mailto:arcreview@willowgrovemillhoa.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Willow Grove Mill</a:t>
            </a:r>
            <a:br>
              <a:rPr lang="en-US" dirty="0"/>
            </a:br>
            <a:r>
              <a:rPr lang="en-US" dirty="0"/>
              <a:t>Homeowners Association</a:t>
            </a:r>
          </a:p>
        </p:txBody>
      </p:sp>
      <p:sp>
        <p:nvSpPr>
          <p:cNvPr id="3" name="Subtitle 2"/>
          <p:cNvSpPr>
            <a:spLocks noGrp="1"/>
          </p:cNvSpPr>
          <p:nvPr>
            <p:ph type="subTitle" idx="1"/>
          </p:nvPr>
        </p:nvSpPr>
        <p:spPr>
          <a:xfrm>
            <a:off x="730249" y="4344988"/>
            <a:ext cx="7681913" cy="1293812"/>
          </a:xfrm>
        </p:spPr>
        <p:txBody>
          <a:bodyPr>
            <a:normAutofit/>
          </a:bodyPr>
          <a:lstStyle/>
          <a:p>
            <a:r>
              <a:rPr lang="en-US" dirty="0"/>
              <a:t>Annual Meeting</a:t>
            </a:r>
          </a:p>
          <a:p>
            <a:r>
              <a:rPr lang="en-US" dirty="0"/>
              <a:t>September 25, 2024</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90800"/>
            <a:ext cx="8382000" cy="1107996"/>
          </a:xfrm>
        </p:spPr>
        <p:txBody>
          <a:bodyPr/>
          <a:lstStyle/>
          <a:p>
            <a:pPr algn="ctr"/>
            <a:r>
              <a:rPr lang="en-US" sz="8000" dirty="0"/>
              <a:t>New Business</a:t>
            </a:r>
          </a:p>
        </p:txBody>
      </p:sp>
    </p:spTree>
    <p:extLst>
      <p:ext uri="{BB962C8B-B14F-4D97-AF65-F5344CB8AC3E}">
        <p14:creationId xmlns:p14="http://schemas.microsoft.com/office/powerpoint/2010/main" val="196891837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AA731-E3B8-B672-B6DE-E077A51F0A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2FB957-2E56-1500-85E1-619C636989F9}"/>
              </a:ext>
            </a:extLst>
          </p:cNvPr>
          <p:cNvSpPr>
            <a:spLocks noGrp="1"/>
          </p:cNvSpPr>
          <p:nvPr>
            <p:ph type="title"/>
          </p:nvPr>
        </p:nvSpPr>
        <p:spPr/>
        <p:txBody>
          <a:bodyPr/>
          <a:lstStyle/>
          <a:p>
            <a:r>
              <a:rPr lang="en-US" dirty="0"/>
              <a:t>Deed Restriction Enforcement</a:t>
            </a:r>
          </a:p>
        </p:txBody>
      </p:sp>
      <p:sp>
        <p:nvSpPr>
          <p:cNvPr id="3" name="Content Placeholder 2">
            <a:extLst>
              <a:ext uri="{FF2B5EF4-FFF2-40B4-BE49-F238E27FC236}">
                <a16:creationId xmlns:a16="http://schemas.microsoft.com/office/drawing/2014/main" id="{15EFAC59-3063-0E47-5307-100D6C340124}"/>
              </a:ext>
            </a:extLst>
          </p:cNvPr>
          <p:cNvSpPr>
            <a:spLocks noGrp="1"/>
          </p:cNvSpPr>
          <p:nvPr>
            <p:ph idx="1"/>
          </p:nvPr>
        </p:nvSpPr>
        <p:spPr>
          <a:xfrm>
            <a:off x="0" y="381000"/>
            <a:ext cx="8382000" cy="4481227"/>
          </a:xfrm>
        </p:spPr>
        <p:txBody>
          <a:bodyPr/>
          <a:lstStyle/>
          <a:p>
            <a:pPr marL="0" indent="0">
              <a:buNone/>
            </a:pPr>
            <a:endParaRPr lang="en-US" sz="2400" dirty="0"/>
          </a:p>
          <a:p>
            <a:pPr lvl="1"/>
            <a:endParaRPr lang="en-US" sz="1600" dirty="0"/>
          </a:p>
          <a:p>
            <a:pPr marL="517525" lvl="1" indent="0">
              <a:buNone/>
            </a:pPr>
            <a:r>
              <a:rPr lang="en-US" sz="2000" dirty="0"/>
              <a:t>Fines:</a:t>
            </a:r>
          </a:p>
          <a:p>
            <a:pPr lvl="1"/>
            <a:r>
              <a:rPr lang="en-US" sz="2000" dirty="0"/>
              <a:t>The board has passed a resolution to implement a fine structure for all deed restriction violations</a:t>
            </a:r>
          </a:p>
          <a:p>
            <a:pPr lvl="1"/>
            <a:r>
              <a:rPr lang="en-US" sz="2000" dirty="0"/>
              <a:t>Fines will be levied within 30 days if the violation is not addressed and every 15 days thereafter until the violation is resolved.</a:t>
            </a:r>
          </a:p>
          <a:p>
            <a:pPr lvl="1"/>
            <a:r>
              <a:rPr lang="en-US" sz="2000" dirty="0"/>
              <a:t>Unpaid fines will be referred to JP court for collection, reporting to credit bureaus and eventually liens on the property</a:t>
            </a:r>
          </a:p>
          <a:p>
            <a:pPr lvl="1"/>
            <a:r>
              <a:rPr lang="en-US" sz="2000" dirty="0"/>
              <a:t>Structure is as follows:</a:t>
            </a:r>
          </a:p>
          <a:p>
            <a:pPr lvl="1"/>
            <a:endParaRPr lang="en-US" sz="2000" dirty="0"/>
          </a:p>
          <a:p>
            <a:pPr lvl="1"/>
            <a:endParaRPr lang="en-US" sz="2000" dirty="0"/>
          </a:p>
          <a:p>
            <a:pPr lvl="1"/>
            <a:endParaRPr lang="en-US" sz="2000" dirty="0"/>
          </a:p>
          <a:p>
            <a:pPr lvl="1"/>
            <a:endParaRPr lang="en-US" sz="2000" dirty="0"/>
          </a:p>
        </p:txBody>
      </p:sp>
      <p:cxnSp>
        <p:nvCxnSpPr>
          <p:cNvPr id="4" name="Straight Connector 3">
            <a:extLst>
              <a:ext uri="{FF2B5EF4-FFF2-40B4-BE49-F238E27FC236}">
                <a16:creationId xmlns:a16="http://schemas.microsoft.com/office/drawing/2014/main" id="{4ABFD727-485C-AEE5-A7BC-77FA1A8C60D2}"/>
              </a:ext>
            </a:extLst>
          </p:cNvPr>
          <p:cNvCxnSpPr/>
          <p:nvPr/>
        </p:nvCxnSpPr>
        <p:spPr>
          <a:xfrm>
            <a:off x="381000" y="856520"/>
            <a:ext cx="8382000" cy="0"/>
          </a:xfrm>
          <a:prstGeom prst="line">
            <a:avLst/>
          </a:prstGeom>
        </p:spPr>
        <p:style>
          <a:lnRef idx="2">
            <a:schemeClr val="dk1"/>
          </a:lnRef>
          <a:fillRef idx="0">
            <a:schemeClr val="dk1"/>
          </a:fillRef>
          <a:effectRef idx="1">
            <a:schemeClr val="dk1"/>
          </a:effectRef>
          <a:fontRef idx="minor">
            <a:schemeClr val="tx1"/>
          </a:fontRef>
        </p:style>
      </p:cxnSp>
      <p:graphicFrame>
        <p:nvGraphicFramePr>
          <p:cNvPr id="5" name="Table 4">
            <a:extLst>
              <a:ext uri="{FF2B5EF4-FFF2-40B4-BE49-F238E27FC236}">
                <a16:creationId xmlns:a16="http://schemas.microsoft.com/office/drawing/2014/main" id="{FFA7F3C1-9E77-DB73-D43E-85D0943CD202}"/>
              </a:ext>
            </a:extLst>
          </p:cNvPr>
          <p:cNvGraphicFramePr>
            <a:graphicFrameLocks noGrp="1"/>
          </p:cNvGraphicFramePr>
          <p:nvPr>
            <p:extLst>
              <p:ext uri="{D42A27DB-BD31-4B8C-83A1-F6EECF244321}">
                <p14:modId xmlns:p14="http://schemas.microsoft.com/office/powerpoint/2010/main" val="1575278772"/>
              </p:ext>
            </p:extLst>
          </p:nvPr>
        </p:nvGraphicFramePr>
        <p:xfrm>
          <a:off x="609600" y="3240020"/>
          <a:ext cx="7848600" cy="3477709"/>
        </p:xfrm>
        <a:graphic>
          <a:graphicData uri="http://schemas.openxmlformats.org/drawingml/2006/table">
            <a:tbl>
              <a:tblPr firstRow="1" firstCol="1" bandRow="1">
                <a:tableStyleId>{5C22544A-7EE6-4342-B048-85BDC9FD1C3A}</a:tableStyleId>
              </a:tblPr>
              <a:tblGrid>
                <a:gridCol w="2221302">
                  <a:extLst>
                    <a:ext uri="{9D8B030D-6E8A-4147-A177-3AD203B41FA5}">
                      <a16:colId xmlns:a16="http://schemas.microsoft.com/office/drawing/2014/main" val="2804626037"/>
                    </a:ext>
                  </a:extLst>
                </a:gridCol>
                <a:gridCol w="5627298">
                  <a:extLst>
                    <a:ext uri="{9D8B030D-6E8A-4147-A177-3AD203B41FA5}">
                      <a16:colId xmlns:a16="http://schemas.microsoft.com/office/drawing/2014/main" val="1099547043"/>
                    </a:ext>
                  </a:extLst>
                </a:gridCol>
              </a:tblGrid>
              <a:tr h="185010">
                <a:tc>
                  <a:txBody>
                    <a:bodyPr/>
                    <a:lstStyle/>
                    <a:p>
                      <a:pPr marL="0" marR="0" algn="ctr">
                        <a:lnSpc>
                          <a:spcPct val="107000"/>
                        </a:lnSpc>
                        <a:spcBef>
                          <a:spcPts val="0"/>
                        </a:spcBef>
                        <a:spcAft>
                          <a:spcPts val="800"/>
                        </a:spcAft>
                      </a:pPr>
                      <a:r>
                        <a:rPr lang="en-US" sz="1200" dirty="0">
                          <a:effectLst/>
                        </a:rPr>
                        <a:t>Fine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77" marR="48777" marT="0" marB="0">
                    <a:solidFill>
                      <a:schemeClr val="tx1"/>
                    </a:solidFill>
                  </a:tcPr>
                </a:tc>
                <a:tc>
                  <a:txBody>
                    <a:bodyPr/>
                    <a:lstStyle/>
                    <a:p>
                      <a:pPr marL="0" marR="0" algn="ctr">
                        <a:lnSpc>
                          <a:spcPct val="107000"/>
                        </a:lnSpc>
                        <a:spcBef>
                          <a:spcPts val="0"/>
                        </a:spcBef>
                        <a:spcAft>
                          <a:spcPts val="800"/>
                        </a:spcAft>
                      </a:pPr>
                      <a:r>
                        <a:rPr lang="en-US" sz="1200" dirty="0">
                          <a:effectLst/>
                        </a:rPr>
                        <a:t>Restriction/Violation</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77" marR="48777" marT="0" marB="0">
                    <a:solidFill>
                      <a:schemeClr val="tx1"/>
                    </a:solidFill>
                  </a:tcPr>
                </a:tc>
                <a:extLst>
                  <a:ext uri="{0D108BD9-81ED-4DB2-BD59-A6C34878D82A}">
                    <a16:rowId xmlns:a16="http://schemas.microsoft.com/office/drawing/2014/main" val="3023090927"/>
                  </a:ext>
                </a:extLst>
              </a:tr>
              <a:tr h="1087858">
                <a:tc>
                  <a:txBody>
                    <a:bodyPr/>
                    <a:lstStyle/>
                    <a:p>
                      <a:pPr marL="0" marR="0" algn="ctr">
                        <a:lnSpc>
                          <a:spcPct val="107000"/>
                        </a:lnSpc>
                        <a:spcBef>
                          <a:spcPts val="0"/>
                        </a:spcBef>
                        <a:spcAft>
                          <a:spcPts val="800"/>
                        </a:spcAft>
                      </a:pPr>
                      <a:r>
                        <a:rPr lang="en-US" sz="1200" dirty="0">
                          <a:effectLst/>
                        </a:rPr>
                        <a:t> </a:t>
                      </a:r>
                    </a:p>
                    <a:p>
                      <a:pPr marL="0" marR="0" algn="ctr">
                        <a:lnSpc>
                          <a:spcPct val="107000"/>
                        </a:lnSpc>
                        <a:spcBef>
                          <a:spcPts val="0"/>
                        </a:spcBef>
                        <a:spcAft>
                          <a:spcPts val="800"/>
                        </a:spcAft>
                      </a:pPr>
                      <a:endParaRPr lang="en-US" sz="1200" dirty="0">
                        <a:effectLst/>
                      </a:endParaRPr>
                    </a:p>
                    <a:p>
                      <a:pPr marL="0" marR="0" algn="ctr">
                        <a:lnSpc>
                          <a:spcPct val="107000"/>
                        </a:lnSpc>
                        <a:spcBef>
                          <a:spcPts val="0"/>
                        </a:spcBef>
                        <a:spcAft>
                          <a:spcPts val="800"/>
                        </a:spcAft>
                      </a:pPr>
                      <a:endParaRPr lang="en-US" sz="1200" dirty="0">
                        <a:effectLst/>
                      </a:endParaRPr>
                    </a:p>
                    <a:p>
                      <a:pPr marL="0" marR="0" algn="ctr">
                        <a:lnSpc>
                          <a:spcPct val="107000"/>
                        </a:lnSpc>
                        <a:spcBef>
                          <a:spcPts val="0"/>
                        </a:spcBef>
                        <a:spcAft>
                          <a:spcPts val="800"/>
                        </a:spcAft>
                      </a:pPr>
                      <a:r>
                        <a:rPr lang="en-US" sz="1200" dirty="0">
                          <a:effectLst/>
                        </a:rPr>
                        <a:t>$50</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77" marR="48777" marT="0" marB="0">
                    <a:solidFill>
                      <a:schemeClr val="tx1"/>
                    </a:solidFill>
                  </a:tcPr>
                </a:tc>
                <a:tc>
                  <a:txBody>
                    <a:bodyPr/>
                    <a:lstStyle/>
                    <a:p>
                      <a:pPr marL="0" marR="0" algn="ctr">
                        <a:lnSpc>
                          <a:spcPct val="107000"/>
                        </a:lnSpc>
                        <a:spcBef>
                          <a:spcPts val="0"/>
                        </a:spcBef>
                        <a:spcAft>
                          <a:spcPts val="800"/>
                        </a:spcAft>
                      </a:pPr>
                      <a:r>
                        <a:rPr lang="en-US" sz="1200" dirty="0">
                          <a:effectLst/>
                        </a:rPr>
                        <a:t>Lawn maintenance violations</a:t>
                      </a:r>
                    </a:p>
                    <a:p>
                      <a:pPr marL="0" marR="0" algn="ctr">
                        <a:lnSpc>
                          <a:spcPct val="107000"/>
                        </a:lnSpc>
                        <a:spcBef>
                          <a:spcPts val="0"/>
                        </a:spcBef>
                        <a:spcAft>
                          <a:spcPts val="800"/>
                        </a:spcAft>
                      </a:pPr>
                      <a:r>
                        <a:rPr lang="en-US" sz="1200" dirty="0">
                          <a:effectLst/>
                        </a:rPr>
                        <a:t>Trash receptacle violations</a:t>
                      </a:r>
                    </a:p>
                    <a:p>
                      <a:pPr marL="0" marR="0" algn="ctr">
                        <a:lnSpc>
                          <a:spcPct val="107000"/>
                        </a:lnSpc>
                        <a:spcBef>
                          <a:spcPts val="0"/>
                        </a:spcBef>
                        <a:spcAft>
                          <a:spcPts val="800"/>
                        </a:spcAft>
                      </a:pPr>
                      <a:r>
                        <a:rPr lang="en-US" sz="1200" dirty="0">
                          <a:effectLst/>
                        </a:rPr>
                        <a:t>Basketball goal violations</a:t>
                      </a:r>
                    </a:p>
                    <a:p>
                      <a:pPr marL="0" marR="0" algn="ctr">
                        <a:lnSpc>
                          <a:spcPct val="107000"/>
                        </a:lnSpc>
                        <a:spcBef>
                          <a:spcPts val="0"/>
                        </a:spcBef>
                        <a:spcAft>
                          <a:spcPts val="800"/>
                        </a:spcAft>
                      </a:pPr>
                      <a:r>
                        <a:rPr lang="en-US" sz="1200" dirty="0">
                          <a:effectLst/>
                        </a:rPr>
                        <a:t>Vegetable gardens</a:t>
                      </a:r>
                    </a:p>
                    <a:p>
                      <a:pPr marL="0" marR="0" algn="ctr">
                        <a:lnSpc>
                          <a:spcPct val="107000"/>
                        </a:lnSpc>
                        <a:spcBef>
                          <a:spcPts val="0"/>
                        </a:spcBef>
                        <a:spcAft>
                          <a:spcPts val="800"/>
                        </a:spcAft>
                      </a:pPr>
                      <a:r>
                        <a:rPr lang="en-US" sz="1200" dirty="0">
                          <a:effectLst/>
                        </a:rPr>
                        <a:t>Tree Trimming</a:t>
                      </a:r>
                    </a:p>
                    <a:p>
                      <a:pPr marL="0" marR="0" algn="ctr">
                        <a:lnSpc>
                          <a:spcPct val="107000"/>
                        </a:lnSpc>
                        <a:spcBef>
                          <a:spcPts val="0"/>
                        </a:spcBef>
                        <a:spcAft>
                          <a:spcPts val="800"/>
                        </a:spcAf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Dog cleanup</a:t>
                      </a:r>
                    </a:p>
                  </a:txBody>
                  <a:tcPr marL="48777" marR="48777" marT="0" marB="0">
                    <a:solidFill>
                      <a:schemeClr val="bg1">
                        <a:lumMod val="85000"/>
                      </a:schemeClr>
                    </a:solidFill>
                  </a:tcPr>
                </a:tc>
                <a:extLst>
                  <a:ext uri="{0D108BD9-81ED-4DB2-BD59-A6C34878D82A}">
                    <a16:rowId xmlns:a16="http://schemas.microsoft.com/office/drawing/2014/main" val="1568699979"/>
                  </a:ext>
                </a:extLst>
              </a:tr>
              <a:tr h="538229">
                <a:tc>
                  <a:txBody>
                    <a:bodyPr/>
                    <a:lstStyle/>
                    <a:p>
                      <a:pPr marL="0" marR="0" algn="ctr">
                        <a:lnSpc>
                          <a:spcPct val="107000"/>
                        </a:lnSpc>
                        <a:spcBef>
                          <a:spcPts val="0"/>
                        </a:spcBef>
                        <a:spcAft>
                          <a:spcPts val="800"/>
                        </a:spcAft>
                      </a:pPr>
                      <a:r>
                        <a:rPr lang="en-US" sz="1200" dirty="0">
                          <a:effectLst/>
                        </a:rPr>
                        <a:t> </a:t>
                      </a:r>
                    </a:p>
                    <a:p>
                      <a:pPr marL="0" marR="0" algn="ctr">
                        <a:lnSpc>
                          <a:spcPct val="107000"/>
                        </a:lnSpc>
                        <a:spcBef>
                          <a:spcPts val="0"/>
                        </a:spcBef>
                        <a:spcAft>
                          <a:spcPts val="800"/>
                        </a:spcAft>
                      </a:pPr>
                      <a:r>
                        <a:rPr lang="en-US" sz="1200" dirty="0">
                          <a:effectLst/>
                        </a:rPr>
                        <a:t>$100</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77" marR="48777" marT="0" marB="0">
                    <a:solidFill>
                      <a:schemeClr val="tx1"/>
                    </a:solidFill>
                  </a:tcPr>
                </a:tc>
                <a:tc>
                  <a:txBody>
                    <a:bodyPr/>
                    <a:lstStyle/>
                    <a:p>
                      <a:pPr marL="0" marR="0" algn="ctr">
                        <a:lnSpc>
                          <a:spcPct val="107000"/>
                        </a:lnSpc>
                        <a:spcBef>
                          <a:spcPts val="0"/>
                        </a:spcBef>
                        <a:spcAft>
                          <a:spcPts val="800"/>
                        </a:spcAft>
                      </a:pPr>
                      <a:r>
                        <a:rPr lang="en-US" sz="1200" dirty="0">
                          <a:effectLst/>
                        </a:rPr>
                        <a:t>Trailers/Campers/RVs</a:t>
                      </a:r>
                    </a:p>
                    <a:p>
                      <a:pPr marL="0" marR="0" algn="ctr">
                        <a:lnSpc>
                          <a:spcPct val="107000"/>
                        </a:lnSpc>
                        <a:spcBef>
                          <a:spcPts val="0"/>
                        </a:spcBef>
                        <a:spcAft>
                          <a:spcPts val="800"/>
                        </a:spcAft>
                      </a:pPr>
                      <a:r>
                        <a:rPr lang="en-US" sz="1200" dirty="0">
                          <a:effectLst/>
                        </a:rPr>
                        <a:t>Disabled/Unregistered Vehicles</a:t>
                      </a:r>
                    </a:p>
                  </a:txBody>
                  <a:tcPr marL="48777" marR="48777" marT="0" marB="0">
                    <a:solidFill>
                      <a:schemeClr val="bg1">
                        <a:lumMod val="95000"/>
                      </a:schemeClr>
                    </a:solidFill>
                  </a:tcPr>
                </a:tc>
                <a:extLst>
                  <a:ext uri="{0D108BD9-81ED-4DB2-BD59-A6C34878D82A}">
                    <a16:rowId xmlns:a16="http://schemas.microsoft.com/office/drawing/2014/main" val="1870808602"/>
                  </a:ext>
                </a:extLst>
              </a:tr>
              <a:tr h="773271">
                <a:tc>
                  <a:txBody>
                    <a:bodyPr/>
                    <a:lstStyle/>
                    <a:p>
                      <a:pPr marL="0" marR="0" algn="ctr">
                        <a:lnSpc>
                          <a:spcPct val="107000"/>
                        </a:lnSpc>
                        <a:spcBef>
                          <a:spcPts val="0"/>
                        </a:spcBef>
                        <a:spcAft>
                          <a:spcPts val="800"/>
                        </a:spcAft>
                      </a:pPr>
                      <a:r>
                        <a:rPr lang="en-US" sz="1200" dirty="0">
                          <a:effectLst/>
                        </a:rPr>
                        <a:t> </a:t>
                      </a:r>
                    </a:p>
                    <a:p>
                      <a:pPr marL="0" marR="0" algn="ctr">
                        <a:lnSpc>
                          <a:spcPct val="107000"/>
                        </a:lnSpc>
                        <a:spcBef>
                          <a:spcPts val="0"/>
                        </a:spcBef>
                        <a:spcAft>
                          <a:spcPts val="800"/>
                        </a:spcAft>
                      </a:pPr>
                      <a:r>
                        <a:rPr lang="en-US" sz="1200" dirty="0">
                          <a:effectLst/>
                        </a:rPr>
                        <a:t>$150</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77" marR="48777" marT="0" marB="0">
                    <a:solidFill>
                      <a:schemeClr val="tx1"/>
                    </a:solidFill>
                  </a:tcPr>
                </a:tc>
                <a:tc>
                  <a:txBody>
                    <a:bodyPr/>
                    <a:lstStyle/>
                    <a:p>
                      <a:pPr marL="0" marR="0" algn="ctr">
                        <a:lnSpc>
                          <a:spcPct val="107000"/>
                        </a:lnSpc>
                        <a:spcBef>
                          <a:spcPts val="0"/>
                        </a:spcBef>
                        <a:spcAft>
                          <a:spcPts val="800"/>
                        </a:spcAft>
                      </a:pPr>
                      <a:r>
                        <a:rPr lang="en-US" sz="1200" dirty="0">
                          <a:effectLst/>
                        </a:rPr>
                        <a:t>Fence violations</a:t>
                      </a:r>
                    </a:p>
                    <a:p>
                      <a:pPr marL="0" marR="0" algn="ctr">
                        <a:lnSpc>
                          <a:spcPct val="107000"/>
                        </a:lnSpc>
                        <a:spcBef>
                          <a:spcPts val="0"/>
                        </a:spcBef>
                        <a:spcAft>
                          <a:spcPts val="800"/>
                        </a:spcAft>
                      </a:pPr>
                      <a:r>
                        <a:rPr lang="en-US" sz="1200" dirty="0">
                          <a:effectLst/>
                        </a:rPr>
                        <a:t>Above-ground swimming pools</a:t>
                      </a:r>
                    </a:p>
                    <a:p>
                      <a:pPr marL="0" marR="0" lvl="0" indent="0" algn="ctr" defTabSz="914363" rtl="0" eaLnBrk="1" fontAlgn="auto" latinLnBrk="0" hangingPunct="1">
                        <a:lnSpc>
                          <a:spcPct val="107000"/>
                        </a:lnSpc>
                        <a:spcBef>
                          <a:spcPts val="0"/>
                        </a:spcBef>
                        <a:spcAft>
                          <a:spcPts val="800"/>
                        </a:spcAft>
                        <a:buClrTx/>
                        <a:buSzTx/>
                        <a:buFontTx/>
                        <a:buNone/>
                        <a:tabLst/>
                        <a:defRPr/>
                      </a:pPr>
                      <a:r>
                        <a:rPr lang="en-US" sz="1200" dirty="0">
                          <a:effectLst/>
                        </a:rPr>
                        <a:t>Outbuilding violations (e.g. oversized sheds)</a:t>
                      </a:r>
                    </a:p>
                    <a:p>
                      <a:pPr marL="0" marR="0" algn="ctr">
                        <a:lnSpc>
                          <a:spcPct val="107000"/>
                        </a:lnSpc>
                        <a:spcBef>
                          <a:spcPts val="0"/>
                        </a:spcBef>
                        <a:spcAft>
                          <a:spcPts val="800"/>
                        </a:spcAft>
                      </a:pPr>
                      <a:r>
                        <a:rPr lang="en-US" sz="1200" dirty="0">
                          <a:effectLst/>
                        </a:rPr>
                        <a:t>Plan review violations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77" marR="48777" marT="0" marB="0">
                    <a:solidFill>
                      <a:schemeClr val="bg1">
                        <a:lumMod val="85000"/>
                      </a:schemeClr>
                    </a:solidFill>
                  </a:tcPr>
                </a:tc>
                <a:extLst>
                  <a:ext uri="{0D108BD9-81ED-4DB2-BD59-A6C34878D82A}">
                    <a16:rowId xmlns:a16="http://schemas.microsoft.com/office/drawing/2014/main" val="757133911"/>
                  </a:ext>
                </a:extLst>
              </a:tr>
            </a:tbl>
          </a:graphicData>
        </a:graphic>
      </p:graphicFrame>
    </p:spTree>
    <p:extLst>
      <p:ext uri="{BB962C8B-B14F-4D97-AF65-F5344CB8AC3E}">
        <p14:creationId xmlns:p14="http://schemas.microsoft.com/office/powerpoint/2010/main" val="24247327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76400"/>
            <a:ext cx="8382000" cy="664797"/>
          </a:xfrm>
        </p:spPr>
        <p:txBody>
          <a:bodyPr/>
          <a:lstStyle/>
          <a:p>
            <a:pPr algn="ctr"/>
            <a:r>
              <a:rPr lang="en-US" dirty="0"/>
              <a:t> Q&amp;A/Adjournment</a:t>
            </a:r>
          </a:p>
        </p:txBody>
      </p:sp>
      <p:sp>
        <p:nvSpPr>
          <p:cNvPr id="3" name="TextBox 2"/>
          <p:cNvSpPr txBox="1"/>
          <p:nvPr/>
        </p:nvSpPr>
        <p:spPr>
          <a:xfrm>
            <a:off x="685800" y="2743200"/>
            <a:ext cx="7772400" cy="3970318"/>
          </a:xfrm>
          <a:prstGeom prst="rect">
            <a:avLst/>
          </a:prstGeom>
          <a:noFill/>
        </p:spPr>
        <p:txBody>
          <a:bodyPr wrap="square" rtlCol="0">
            <a:spAutoFit/>
          </a:bodyPr>
          <a:lstStyle/>
          <a:p>
            <a:pPr algn="ctr"/>
            <a:r>
              <a:rPr lang="en-US" dirty="0"/>
              <a:t>Website: </a:t>
            </a:r>
            <a:r>
              <a:rPr lang="en-US" dirty="0">
                <a:hlinkClick r:id="rId2"/>
              </a:rPr>
              <a:t>www.willowgrovemillhoa.com</a:t>
            </a:r>
            <a:endParaRPr lang="en-US" dirty="0"/>
          </a:p>
          <a:p>
            <a:pPr algn="ctr"/>
            <a:r>
              <a:rPr lang="en-US" dirty="0"/>
              <a:t>Facebook: </a:t>
            </a:r>
            <a:r>
              <a:rPr lang="en-US" u="sng" dirty="0">
                <a:solidFill>
                  <a:schemeClr val="tx2"/>
                </a:solidFill>
              </a:rPr>
              <a:t>Willow Grove Mill HOA</a:t>
            </a:r>
          </a:p>
          <a:p>
            <a:pPr algn="ctr"/>
            <a:r>
              <a:rPr lang="en-US" dirty="0"/>
              <a:t>Email: </a:t>
            </a:r>
            <a:r>
              <a:rPr lang="en-US" dirty="0">
                <a:hlinkClick r:id="rId3"/>
              </a:rPr>
              <a:t>contactus@willowgrovemillhoa.com</a:t>
            </a:r>
            <a:endParaRPr lang="en-US" dirty="0"/>
          </a:p>
          <a:p>
            <a:pPr algn="ctr"/>
            <a:r>
              <a:rPr lang="en-US" dirty="0"/>
              <a:t>ARC Review: </a:t>
            </a:r>
            <a:r>
              <a:rPr lang="en-US" dirty="0">
                <a:hlinkClick r:id="rId4"/>
              </a:rPr>
              <a:t>arcreview@willowgrovemillhoa.com</a:t>
            </a:r>
            <a:endParaRPr lang="en-US" dirty="0"/>
          </a:p>
          <a:p>
            <a:pPr algn="ctr"/>
            <a:endParaRPr lang="en-US" dirty="0"/>
          </a:p>
          <a:p>
            <a:pPr algn="ctr"/>
            <a:r>
              <a:rPr lang="en-US" u="sng" dirty="0"/>
              <a:t>Board of Directors</a:t>
            </a:r>
          </a:p>
          <a:p>
            <a:pPr algn="ctr"/>
            <a:r>
              <a:rPr lang="en-US" dirty="0"/>
              <a:t>Aaron Blythe, President – 302-685-0173</a:t>
            </a:r>
          </a:p>
          <a:p>
            <a:pPr algn="ctr"/>
            <a:r>
              <a:rPr lang="en-US" dirty="0"/>
              <a:t>Joyce Kidd, Vice President – 302-376-6381</a:t>
            </a:r>
          </a:p>
          <a:p>
            <a:pPr algn="ctr"/>
            <a:r>
              <a:rPr lang="en-US" dirty="0"/>
              <a:t>Brian Yarborough, Secretary – 302-449-2744</a:t>
            </a:r>
          </a:p>
          <a:p>
            <a:pPr algn="ctr"/>
            <a:r>
              <a:rPr lang="en-US" dirty="0"/>
              <a:t>Tony Tagliaferro, Treasurer – 845 913-8327</a:t>
            </a:r>
          </a:p>
          <a:p>
            <a:pPr algn="ctr"/>
            <a:r>
              <a:rPr lang="en-US" dirty="0"/>
              <a:t>Jackie Brown, At-large –  856 979-5112</a:t>
            </a:r>
          </a:p>
          <a:p>
            <a:pPr algn="ctr"/>
            <a:br>
              <a:rPr lang="en-US" dirty="0"/>
            </a:br>
            <a:br>
              <a:rPr lang="en-US" dirty="0"/>
            </a:br>
            <a:endParaRPr lang="en-US" dirty="0"/>
          </a:p>
        </p:txBody>
      </p:sp>
    </p:spTree>
    <p:extLst>
      <p:ext uri="{BB962C8B-B14F-4D97-AF65-F5344CB8AC3E}">
        <p14:creationId xmlns:p14="http://schemas.microsoft.com/office/powerpoint/2010/main" val="87342879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Text Placeholder 2"/>
          <p:cNvSpPr txBox="1">
            <a:spLocks/>
          </p:cNvSpPr>
          <p:nvPr/>
        </p:nvSpPr>
        <p:spPr>
          <a:xfrm>
            <a:off x="381000" y="1143000"/>
            <a:ext cx="8382000" cy="4800600"/>
          </a:xfrm>
          <a:prstGeom prst="rect">
            <a:avLst/>
          </a:prstGeom>
        </p:spPr>
        <p:txBody>
          <a:bodyPr/>
          <a:lstStyle>
            <a:lvl1pPr marL="396875" indent="-396875" algn="l" defTabSz="914363" rtl="0" eaLnBrk="1" latinLnBrk="0" hangingPunct="1">
              <a:lnSpc>
                <a:spcPct val="90000"/>
              </a:lnSpc>
              <a:spcBef>
                <a:spcPct val="20000"/>
              </a:spcBef>
              <a:buFontTx/>
              <a:buBlip>
                <a:blip r:embed="rId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a:t>Call to Order</a:t>
            </a:r>
          </a:p>
          <a:p>
            <a:r>
              <a:rPr lang="en-US" sz="2800" dirty="0"/>
              <a:t>President’s Report</a:t>
            </a:r>
          </a:p>
          <a:p>
            <a:r>
              <a:rPr lang="en-US" sz="2800" dirty="0"/>
              <a:t>Treasurer’s Report</a:t>
            </a:r>
          </a:p>
          <a:p>
            <a:r>
              <a:rPr lang="en-US" sz="2800" dirty="0"/>
              <a:t>FAQs</a:t>
            </a:r>
          </a:p>
          <a:p>
            <a:r>
              <a:rPr lang="en-US" sz="2800" dirty="0"/>
              <a:t>Old Business</a:t>
            </a:r>
          </a:p>
          <a:p>
            <a:r>
              <a:rPr lang="en-US" sz="2800" dirty="0"/>
              <a:t>New Business</a:t>
            </a:r>
          </a:p>
          <a:p>
            <a:r>
              <a:rPr lang="en-US" sz="2800" dirty="0"/>
              <a:t>Q&amp;A/Adjournment</a:t>
            </a:r>
          </a:p>
        </p:txBody>
      </p:sp>
      <p:cxnSp>
        <p:nvCxnSpPr>
          <p:cNvPr id="7" name="Straight Connector 6"/>
          <p:cNvCxnSpPr/>
          <p:nvPr/>
        </p:nvCxnSpPr>
        <p:spPr>
          <a:xfrm>
            <a:off x="381000" y="856520"/>
            <a:ext cx="83820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9044067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President’s Report</a:t>
            </a:r>
          </a:p>
        </p:txBody>
      </p:sp>
      <p:sp>
        <p:nvSpPr>
          <p:cNvPr id="3" name="Content Placeholder 2"/>
          <p:cNvSpPr>
            <a:spLocks noGrp="1"/>
          </p:cNvSpPr>
          <p:nvPr>
            <p:ph idx="1"/>
          </p:nvPr>
        </p:nvSpPr>
        <p:spPr>
          <a:xfrm>
            <a:off x="381000" y="1143000"/>
            <a:ext cx="8382000" cy="5410200"/>
          </a:xfrm>
        </p:spPr>
        <p:txBody>
          <a:bodyPr>
            <a:normAutofit/>
          </a:bodyPr>
          <a:lstStyle/>
          <a:p>
            <a:r>
              <a:rPr lang="en-US" sz="2600" dirty="0" err="1">
                <a:latin typeface="Calibri" panose="020F0502020204030204" pitchFamily="34" charset="0"/>
                <a:cs typeface="Calibri" panose="020F0502020204030204" pitchFamily="34" charset="0"/>
              </a:rPr>
              <a:t>PayHOA</a:t>
            </a:r>
            <a:endParaRPr lang="en-US" sz="2600" dirty="0">
              <a:latin typeface="Calibri" panose="020F0502020204030204" pitchFamily="34" charset="0"/>
              <a:cs typeface="Calibri" panose="020F0502020204030204" pitchFamily="34" charset="0"/>
            </a:endParaRPr>
          </a:p>
          <a:p>
            <a:pPr lvl="1"/>
            <a:r>
              <a:rPr lang="en-US" sz="2200" dirty="0">
                <a:latin typeface="Calibri" panose="020F0502020204030204" pitchFamily="34" charset="0"/>
                <a:cs typeface="Calibri" panose="020F0502020204030204" pitchFamily="34" charset="0"/>
              </a:rPr>
              <a:t>New platform for payment and account management.</a:t>
            </a:r>
          </a:p>
          <a:p>
            <a:pPr lvl="1"/>
            <a:r>
              <a:rPr lang="en-US" sz="2200" dirty="0">
                <a:latin typeface="Calibri" panose="020F0502020204030204" pitchFamily="34" charset="0"/>
                <a:cs typeface="Calibri" panose="020F0502020204030204" pitchFamily="34" charset="0"/>
              </a:rPr>
              <a:t>Enrollment allows online payment, scheduling of autopayments, statement printing, online billing and email communication.</a:t>
            </a:r>
          </a:p>
          <a:p>
            <a:pPr lvl="1"/>
            <a:r>
              <a:rPr lang="en-US" sz="2200" dirty="0">
                <a:latin typeface="Calibri" panose="020F0502020204030204" pitchFamily="34" charset="0"/>
                <a:cs typeface="Calibri" panose="020F0502020204030204" pitchFamily="34" charset="0"/>
              </a:rPr>
              <a:t>Both paper an electronic bills will be sent moving forward</a:t>
            </a:r>
          </a:p>
          <a:p>
            <a:pPr lvl="1"/>
            <a:r>
              <a:rPr lang="en-US" sz="2200" dirty="0">
                <a:latin typeface="Calibri" panose="020F0502020204030204" pitchFamily="34" charset="0"/>
                <a:cs typeface="Calibri" panose="020F0502020204030204" pitchFamily="34" charset="0"/>
              </a:rPr>
              <a:t>Enroll at </a:t>
            </a:r>
            <a:r>
              <a:rPr lang="en-US" sz="2200" dirty="0" err="1">
                <a:latin typeface="Calibri" panose="020F0502020204030204" pitchFamily="34" charset="0"/>
                <a:cs typeface="Calibri" panose="020F0502020204030204" pitchFamily="34" charset="0"/>
              </a:rPr>
              <a:t>PayHOA.com</a:t>
            </a:r>
            <a:endParaRPr lang="en-US" sz="2200" dirty="0">
              <a:latin typeface="Calibri" panose="020F0502020204030204" pitchFamily="34" charset="0"/>
              <a:cs typeface="Calibri" panose="020F0502020204030204" pitchFamily="34" charset="0"/>
            </a:endParaRPr>
          </a:p>
          <a:p>
            <a:endParaRPr lang="en-US" sz="2600" dirty="0">
              <a:latin typeface="Calibri" panose="020F0502020204030204" pitchFamily="34" charset="0"/>
              <a:cs typeface="Calibri" panose="020F0502020204030204" pitchFamily="34" charset="0"/>
            </a:endParaRPr>
          </a:p>
          <a:p>
            <a:r>
              <a:rPr lang="en-US" sz="2600" dirty="0">
                <a:latin typeface="Calibri" panose="020F0502020204030204" pitchFamily="34" charset="0"/>
                <a:cs typeface="Calibri" panose="020F0502020204030204" pitchFamily="34" charset="0"/>
              </a:rPr>
              <a:t>Assessment – June 2024 </a:t>
            </a:r>
          </a:p>
          <a:p>
            <a:pPr lvl="1"/>
            <a:r>
              <a:rPr lang="en-US" sz="2200" dirty="0">
                <a:latin typeface="Calibri" panose="020F0502020204030204" pitchFamily="34" charset="0"/>
                <a:cs typeface="Calibri" panose="020F0502020204030204" pitchFamily="34" charset="0"/>
              </a:rPr>
              <a:t>Bills (587) sent June 9th, due July 9th</a:t>
            </a:r>
          </a:p>
          <a:p>
            <a:pPr lvl="1"/>
            <a:r>
              <a:rPr lang="en-US" sz="2200" dirty="0">
                <a:latin typeface="Calibri" panose="020F0502020204030204" pitchFamily="34" charset="0"/>
                <a:cs typeface="Calibri" panose="020F0502020204030204" pitchFamily="34" charset="0"/>
              </a:rPr>
              <a:t>68% compliance rate – 401 paid/186 unpaid </a:t>
            </a:r>
          </a:p>
          <a:p>
            <a:pPr lvl="1"/>
            <a:r>
              <a:rPr lang="en-US" sz="2200" dirty="0">
                <a:latin typeface="Calibri" panose="020F0502020204030204" pitchFamily="34" charset="0"/>
                <a:cs typeface="Calibri" panose="020F0502020204030204" pitchFamily="34" charset="0"/>
              </a:rPr>
              <a:t>Late fees billed - $1,088.50</a:t>
            </a:r>
          </a:p>
          <a:p>
            <a:pPr lvl="1"/>
            <a:endParaRPr lang="en-US" sz="5100" dirty="0"/>
          </a:p>
          <a:p>
            <a:pPr marL="0" lvl="1" indent="0">
              <a:buNone/>
            </a:pPr>
            <a:endParaRPr lang="en-US" sz="5100" dirty="0"/>
          </a:p>
          <a:p>
            <a:pPr marL="517525" lvl="1" indent="0">
              <a:buNone/>
            </a:pPr>
            <a:endParaRPr lang="en-US" sz="5100" dirty="0"/>
          </a:p>
          <a:p>
            <a:endParaRPr lang="en-US" sz="2600" dirty="0"/>
          </a:p>
        </p:txBody>
      </p:sp>
      <p:cxnSp>
        <p:nvCxnSpPr>
          <p:cNvPr id="4" name="Straight Connector 3"/>
          <p:cNvCxnSpPr/>
          <p:nvPr/>
        </p:nvCxnSpPr>
        <p:spPr>
          <a:xfrm>
            <a:off x="381000" y="856520"/>
            <a:ext cx="83820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09217585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952"/>
            <a:ext cx="8305800" cy="664797"/>
          </a:xfrm>
        </p:spPr>
        <p:txBody>
          <a:bodyPr>
            <a:normAutofit/>
          </a:bodyPr>
          <a:lstStyle/>
          <a:p>
            <a:r>
              <a:rPr lang="en-US" dirty="0"/>
              <a:t>2024 Budget</a:t>
            </a:r>
          </a:p>
        </p:txBody>
      </p:sp>
      <p:sp>
        <p:nvSpPr>
          <p:cNvPr id="3" name="Text Placeholder 2"/>
          <p:cNvSpPr>
            <a:spLocks noGrp="1"/>
          </p:cNvSpPr>
          <p:nvPr>
            <p:ph type="body" sz="quarter" idx="10"/>
          </p:nvPr>
        </p:nvSpPr>
        <p:spPr>
          <a:xfrm>
            <a:off x="381000" y="1143000"/>
            <a:ext cx="8382000" cy="1280351"/>
          </a:xfrm>
        </p:spPr>
        <p:txBody>
          <a:bodyPr/>
          <a:lstStyle/>
          <a:p>
            <a:endParaRPr lang="en-US" sz="2400" dirty="0"/>
          </a:p>
          <a:p>
            <a:endParaRPr lang="en-US" sz="2400" dirty="0"/>
          </a:p>
          <a:p>
            <a:endParaRPr lang="en-US" dirty="0"/>
          </a:p>
        </p:txBody>
      </p:sp>
      <p:cxnSp>
        <p:nvCxnSpPr>
          <p:cNvPr id="8" name="Straight Connector 7"/>
          <p:cNvCxnSpPr/>
          <p:nvPr/>
        </p:nvCxnSpPr>
        <p:spPr>
          <a:xfrm>
            <a:off x="381000" y="856520"/>
            <a:ext cx="8382000" cy="0"/>
          </a:xfrm>
          <a:prstGeom prst="line">
            <a:avLst/>
          </a:prstGeom>
        </p:spPr>
        <p:style>
          <a:lnRef idx="2">
            <a:schemeClr val="dk1"/>
          </a:lnRef>
          <a:fillRef idx="0">
            <a:schemeClr val="dk1"/>
          </a:fillRef>
          <a:effectRef idx="1">
            <a:schemeClr val="dk1"/>
          </a:effectRef>
          <a:fontRef idx="minor">
            <a:schemeClr val="tx1"/>
          </a:fontRef>
        </p:style>
      </p:cxnSp>
      <p:pic>
        <p:nvPicPr>
          <p:cNvPr id="5" name="Picture 4" descr="A screenshot of a document&#10;&#10;Description automatically generated">
            <a:extLst>
              <a:ext uri="{FF2B5EF4-FFF2-40B4-BE49-F238E27FC236}">
                <a16:creationId xmlns:a16="http://schemas.microsoft.com/office/drawing/2014/main" id="{6EB1B8E2-8979-C5F2-9203-1D6D3CCA6C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511" y="932342"/>
            <a:ext cx="8089177" cy="5952239"/>
          </a:xfrm>
          <a:prstGeom prst="rect">
            <a:avLst/>
          </a:prstGeom>
        </p:spPr>
      </p:pic>
    </p:spTree>
    <p:extLst>
      <p:ext uri="{BB962C8B-B14F-4D97-AF65-F5344CB8AC3E}">
        <p14:creationId xmlns:p14="http://schemas.microsoft.com/office/powerpoint/2010/main" val="100376323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952"/>
            <a:ext cx="8305800" cy="664797"/>
          </a:xfrm>
        </p:spPr>
        <p:txBody>
          <a:bodyPr>
            <a:normAutofit/>
          </a:bodyPr>
          <a:lstStyle/>
          <a:p>
            <a:r>
              <a:rPr lang="en-US" dirty="0"/>
              <a:t> 2024 Budget vs. Actual</a:t>
            </a:r>
          </a:p>
        </p:txBody>
      </p:sp>
      <p:sp>
        <p:nvSpPr>
          <p:cNvPr id="3" name="Text Placeholder 2"/>
          <p:cNvSpPr>
            <a:spLocks noGrp="1"/>
          </p:cNvSpPr>
          <p:nvPr>
            <p:ph type="body" sz="quarter" idx="10"/>
          </p:nvPr>
        </p:nvSpPr>
        <p:spPr>
          <a:xfrm>
            <a:off x="381000" y="1143000"/>
            <a:ext cx="8382000" cy="1280351"/>
          </a:xfrm>
        </p:spPr>
        <p:txBody>
          <a:bodyPr/>
          <a:lstStyle/>
          <a:p>
            <a:endParaRPr lang="en-US" sz="2400" dirty="0"/>
          </a:p>
          <a:p>
            <a:endParaRPr lang="en-US" sz="2400" dirty="0"/>
          </a:p>
          <a:p>
            <a:endParaRPr lang="en-US" dirty="0"/>
          </a:p>
        </p:txBody>
      </p:sp>
      <p:cxnSp>
        <p:nvCxnSpPr>
          <p:cNvPr id="8" name="Straight Connector 7"/>
          <p:cNvCxnSpPr/>
          <p:nvPr/>
        </p:nvCxnSpPr>
        <p:spPr>
          <a:xfrm>
            <a:off x="457200" y="879161"/>
            <a:ext cx="8382000" cy="0"/>
          </a:xfrm>
          <a:prstGeom prst="line">
            <a:avLst/>
          </a:prstGeom>
        </p:spPr>
        <p:style>
          <a:lnRef idx="2">
            <a:schemeClr val="dk1"/>
          </a:lnRef>
          <a:fillRef idx="0">
            <a:schemeClr val="dk1"/>
          </a:fillRef>
          <a:effectRef idx="1">
            <a:schemeClr val="dk1"/>
          </a:effectRef>
          <a:fontRef idx="minor">
            <a:schemeClr val="tx1"/>
          </a:fontRef>
        </p:style>
      </p:cxnSp>
      <p:pic>
        <p:nvPicPr>
          <p:cNvPr id="5" name="Picture 4" descr="A screenshot of a document&#10;&#10;Description automatically generated">
            <a:extLst>
              <a:ext uri="{FF2B5EF4-FFF2-40B4-BE49-F238E27FC236}">
                <a16:creationId xmlns:a16="http://schemas.microsoft.com/office/drawing/2014/main" id="{9E5140C2-3CFB-F66C-34AF-82A11A5CA2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278" y="923048"/>
            <a:ext cx="8201844" cy="5715000"/>
          </a:xfrm>
          <a:prstGeom prst="rect">
            <a:avLst/>
          </a:prstGeom>
        </p:spPr>
      </p:pic>
    </p:spTree>
    <p:extLst>
      <p:ext uri="{BB962C8B-B14F-4D97-AF65-F5344CB8AC3E}">
        <p14:creationId xmlns:p14="http://schemas.microsoft.com/office/powerpoint/2010/main" val="64511340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12AA4-09EF-BF81-2FF6-8EE87035AA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56D26E-006E-5D94-C41C-379AADB61D48}"/>
              </a:ext>
            </a:extLst>
          </p:cNvPr>
          <p:cNvSpPr>
            <a:spLocks noGrp="1"/>
          </p:cNvSpPr>
          <p:nvPr>
            <p:ph type="title"/>
          </p:nvPr>
        </p:nvSpPr>
        <p:spPr>
          <a:xfrm>
            <a:off x="457200" y="219952"/>
            <a:ext cx="8305800" cy="664797"/>
          </a:xfrm>
        </p:spPr>
        <p:txBody>
          <a:bodyPr>
            <a:normAutofit/>
          </a:bodyPr>
          <a:lstStyle/>
          <a:p>
            <a:r>
              <a:rPr lang="en-US" dirty="0"/>
              <a:t> 2024 Balance Sheet</a:t>
            </a:r>
          </a:p>
        </p:txBody>
      </p:sp>
      <p:sp>
        <p:nvSpPr>
          <p:cNvPr id="3" name="Text Placeholder 2">
            <a:extLst>
              <a:ext uri="{FF2B5EF4-FFF2-40B4-BE49-F238E27FC236}">
                <a16:creationId xmlns:a16="http://schemas.microsoft.com/office/drawing/2014/main" id="{4AA5FFA0-ABED-DB2F-4621-0F8B7FB96F4F}"/>
              </a:ext>
            </a:extLst>
          </p:cNvPr>
          <p:cNvSpPr>
            <a:spLocks noGrp="1"/>
          </p:cNvSpPr>
          <p:nvPr>
            <p:ph type="body" sz="quarter" idx="10"/>
          </p:nvPr>
        </p:nvSpPr>
        <p:spPr>
          <a:xfrm>
            <a:off x="381000" y="1143000"/>
            <a:ext cx="8382000" cy="1280351"/>
          </a:xfrm>
        </p:spPr>
        <p:txBody>
          <a:bodyPr/>
          <a:lstStyle/>
          <a:p>
            <a:endParaRPr lang="en-US" sz="2400" dirty="0"/>
          </a:p>
          <a:p>
            <a:endParaRPr lang="en-US" sz="2400" dirty="0"/>
          </a:p>
          <a:p>
            <a:endParaRPr lang="en-US" dirty="0"/>
          </a:p>
        </p:txBody>
      </p:sp>
      <p:cxnSp>
        <p:nvCxnSpPr>
          <p:cNvPr id="8" name="Straight Connector 7">
            <a:extLst>
              <a:ext uri="{FF2B5EF4-FFF2-40B4-BE49-F238E27FC236}">
                <a16:creationId xmlns:a16="http://schemas.microsoft.com/office/drawing/2014/main" id="{15EFA542-00E7-432D-4ED0-D8595EB5101D}"/>
              </a:ext>
            </a:extLst>
          </p:cNvPr>
          <p:cNvCxnSpPr/>
          <p:nvPr/>
        </p:nvCxnSpPr>
        <p:spPr>
          <a:xfrm>
            <a:off x="457200" y="879161"/>
            <a:ext cx="8382000" cy="0"/>
          </a:xfrm>
          <a:prstGeom prst="line">
            <a:avLst/>
          </a:prstGeom>
        </p:spPr>
        <p:style>
          <a:lnRef idx="2">
            <a:schemeClr val="dk1"/>
          </a:lnRef>
          <a:fillRef idx="0">
            <a:schemeClr val="dk1"/>
          </a:fillRef>
          <a:effectRef idx="1">
            <a:schemeClr val="dk1"/>
          </a:effectRef>
          <a:fontRef idx="minor">
            <a:schemeClr val="tx1"/>
          </a:fontRef>
        </p:style>
      </p:cxnSp>
      <p:pic>
        <p:nvPicPr>
          <p:cNvPr id="6" name="Picture 5" descr="A screenshot of a computer&#10;&#10;Description automatically generated">
            <a:extLst>
              <a:ext uri="{FF2B5EF4-FFF2-40B4-BE49-F238E27FC236}">
                <a16:creationId xmlns:a16="http://schemas.microsoft.com/office/drawing/2014/main" id="{1BC76963-3CBE-8FC8-B967-E2BF144F89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013401"/>
            <a:ext cx="8229600" cy="5592749"/>
          </a:xfrm>
          <a:prstGeom prst="rect">
            <a:avLst/>
          </a:prstGeom>
        </p:spPr>
      </p:pic>
    </p:spTree>
    <p:extLst>
      <p:ext uri="{BB962C8B-B14F-4D97-AF65-F5344CB8AC3E}">
        <p14:creationId xmlns:p14="http://schemas.microsoft.com/office/powerpoint/2010/main" val="93351975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382000" cy="1107996"/>
          </a:xfrm>
        </p:spPr>
        <p:txBody>
          <a:bodyPr>
            <a:normAutofit/>
          </a:bodyPr>
          <a:lstStyle/>
          <a:p>
            <a:pPr algn="ctr"/>
            <a:r>
              <a:rPr lang="en-US" sz="8000" dirty="0"/>
              <a:t>Old Business</a:t>
            </a:r>
          </a:p>
        </p:txBody>
      </p:sp>
    </p:spTree>
    <p:extLst>
      <p:ext uri="{BB962C8B-B14F-4D97-AF65-F5344CB8AC3E}">
        <p14:creationId xmlns:p14="http://schemas.microsoft.com/office/powerpoint/2010/main" val="145898155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AE39E-84DE-7B3C-7F1E-59E5584FB1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81B44C-69FA-F21E-794B-E40246C8A7DB}"/>
              </a:ext>
            </a:extLst>
          </p:cNvPr>
          <p:cNvSpPr>
            <a:spLocks noGrp="1"/>
          </p:cNvSpPr>
          <p:nvPr>
            <p:ph type="title"/>
          </p:nvPr>
        </p:nvSpPr>
        <p:spPr/>
        <p:txBody>
          <a:bodyPr/>
          <a:lstStyle/>
          <a:p>
            <a:r>
              <a:rPr lang="en-US" dirty="0"/>
              <a:t>FAQs:</a:t>
            </a:r>
          </a:p>
        </p:txBody>
      </p:sp>
      <p:sp>
        <p:nvSpPr>
          <p:cNvPr id="3" name="Content Placeholder 2">
            <a:extLst>
              <a:ext uri="{FF2B5EF4-FFF2-40B4-BE49-F238E27FC236}">
                <a16:creationId xmlns:a16="http://schemas.microsoft.com/office/drawing/2014/main" id="{BE8FC677-2072-47D7-A99F-BC0747AD0AD5}"/>
              </a:ext>
            </a:extLst>
          </p:cNvPr>
          <p:cNvSpPr>
            <a:spLocks noGrp="1"/>
          </p:cNvSpPr>
          <p:nvPr>
            <p:ph idx="1"/>
          </p:nvPr>
        </p:nvSpPr>
        <p:spPr>
          <a:xfrm>
            <a:off x="571500" y="616089"/>
            <a:ext cx="8001000" cy="5410200"/>
          </a:xfrm>
        </p:spPr>
        <p:txBody>
          <a:bodyPr>
            <a:normAutofit fontScale="85000" lnSpcReduction="20000"/>
          </a:bodyPr>
          <a:lstStyle/>
          <a:p>
            <a:pPr marL="0" lvl="1" indent="0">
              <a:buNone/>
            </a:pPr>
            <a:endParaRPr lang="en-US" sz="5100" dirty="0"/>
          </a:p>
          <a:p>
            <a:r>
              <a:rPr lang="en-US" sz="2000" dirty="0" err="1"/>
              <a:t>Arcitecurual</a:t>
            </a:r>
            <a:r>
              <a:rPr lang="en-US" sz="2000" dirty="0"/>
              <a:t> Review – Any exterior changes or improvements must </a:t>
            </a:r>
            <a:r>
              <a:rPr lang="en-US" sz="2000" dirty="0" err="1"/>
              <a:t>ve</a:t>
            </a:r>
            <a:r>
              <a:rPr lang="en-US" sz="2000" dirty="0"/>
              <a:t> submitted for approval on our website.  This includes, roofs, fences, landscaping, additions, sheds, pools, hot tubs, decks, patios, etc.</a:t>
            </a:r>
          </a:p>
          <a:p>
            <a:r>
              <a:rPr lang="en-US" sz="2000" dirty="0"/>
              <a:t>Parking:</a:t>
            </a:r>
          </a:p>
          <a:p>
            <a:pPr lvl="1"/>
            <a:r>
              <a:rPr lang="en-US" sz="2000" dirty="0"/>
              <a:t>No commercial vehicles can be parked overnight on community streets. Includes moving vans, panel trucks, tractor trailers</a:t>
            </a:r>
          </a:p>
          <a:p>
            <a:pPr lvl="1"/>
            <a:r>
              <a:rPr lang="en-US" sz="2000" dirty="0"/>
              <a:t>Cars Blocking sidewalk </a:t>
            </a:r>
            <a:r>
              <a:rPr lang="mr-IN" sz="2000" dirty="0"/>
              <a:t>–</a:t>
            </a:r>
            <a:r>
              <a:rPr lang="en-US" sz="2000" dirty="0"/>
              <a:t> Cars left hanging over the public sidewalk will be ticketed</a:t>
            </a:r>
          </a:p>
          <a:p>
            <a:pPr lvl="1"/>
            <a:r>
              <a:rPr lang="en-US" sz="2000" dirty="0"/>
              <a:t>Cars blocking driveways on either side of the street</a:t>
            </a:r>
          </a:p>
          <a:p>
            <a:pPr lvl="1"/>
            <a:r>
              <a:rPr lang="en-US" sz="2000" dirty="0"/>
              <a:t>Cars parked within the intersection</a:t>
            </a:r>
          </a:p>
          <a:p>
            <a:pPr lvl="1"/>
            <a:r>
              <a:rPr lang="en-US" sz="2000" dirty="0"/>
              <a:t>No Saving Spots </a:t>
            </a:r>
            <a:r>
              <a:rPr lang="mr-IN" sz="2000" dirty="0"/>
              <a:t>–</a:t>
            </a:r>
            <a:r>
              <a:rPr lang="en-US" sz="2000" dirty="0"/>
              <a:t> Garbage cans, beach chairs or other item found to be saving spots on non-trash days will be removed</a:t>
            </a:r>
          </a:p>
          <a:p>
            <a:r>
              <a:rPr lang="en-US" sz="2000" dirty="0"/>
              <a:t>Shoveling </a:t>
            </a:r>
            <a:r>
              <a:rPr lang="mr-IN" sz="2000" dirty="0"/>
              <a:t>–</a:t>
            </a:r>
            <a:r>
              <a:rPr lang="en-US" sz="2000" dirty="0"/>
              <a:t> Sidewalks around your property must be shoveled within 48 hours according to Middletown code</a:t>
            </a:r>
          </a:p>
          <a:p>
            <a:r>
              <a:rPr lang="en-US" sz="2000" dirty="0"/>
              <a:t>Trash Can Storage </a:t>
            </a:r>
            <a:r>
              <a:rPr lang="mr-IN" sz="2000" dirty="0"/>
              <a:t>–</a:t>
            </a:r>
            <a:r>
              <a:rPr lang="en-US" sz="2000" dirty="0"/>
              <a:t> Trash cans must be removed from the street within 24 hours</a:t>
            </a:r>
          </a:p>
          <a:p>
            <a:r>
              <a:rPr lang="en-US" sz="2000" dirty="0"/>
              <a:t>Trailers </a:t>
            </a:r>
            <a:r>
              <a:rPr lang="mr-IN" sz="2000" dirty="0"/>
              <a:t>–</a:t>
            </a:r>
            <a:r>
              <a:rPr lang="en-US" sz="2000" dirty="0"/>
              <a:t> No Utility, boat or car trailers can be parked on residential streets or driveways</a:t>
            </a:r>
          </a:p>
          <a:p>
            <a:r>
              <a:rPr lang="en-US" sz="2000" dirty="0"/>
              <a:t>Auto Repairs cannot be made on the street or in public parking areas</a:t>
            </a:r>
          </a:p>
          <a:p>
            <a:r>
              <a:rPr lang="en-US" sz="2000" dirty="0"/>
              <a:t>Cleanup after your dog</a:t>
            </a:r>
          </a:p>
          <a:p>
            <a:r>
              <a:rPr lang="en-US" sz="2000" dirty="0"/>
              <a:t>Tree Trimming </a:t>
            </a:r>
            <a:r>
              <a:rPr lang="mr-IN" sz="2000" dirty="0"/>
              <a:t>–</a:t>
            </a:r>
            <a:r>
              <a:rPr lang="en-US" sz="2000" dirty="0"/>
              <a:t> Tree limbs hanging over the street or sidewalk lower than 6 feet must be trimmed</a:t>
            </a:r>
          </a:p>
          <a:p>
            <a:pPr marL="517525" lvl="1" indent="0">
              <a:buNone/>
            </a:pPr>
            <a:endParaRPr lang="en-US" sz="5100" dirty="0"/>
          </a:p>
          <a:p>
            <a:endParaRPr lang="en-US" sz="2600" dirty="0"/>
          </a:p>
        </p:txBody>
      </p:sp>
      <p:cxnSp>
        <p:nvCxnSpPr>
          <p:cNvPr id="4" name="Straight Connector 3">
            <a:extLst>
              <a:ext uri="{FF2B5EF4-FFF2-40B4-BE49-F238E27FC236}">
                <a16:creationId xmlns:a16="http://schemas.microsoft.com/office/drawing/2014/main" id="{7ED8731C-719E-BD1F-59AE-1120418668E4}"/>
              </a:ext>
            </a:extLst>
          </p:cNvPr>
          <p:cNvCxnSpPr/>
          <p:nvPr/>
        </p:nvCxnSpPr>
        <p:spPr>
          <a:xfrm>
            <a:off x="381000" y="856520"/>
            <a:ext cx="83820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5363940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230188"/>
            <a:ext cx="8382000" cy="609398"/>
          </a:xfrm>
        </p:spPr>
        <p:txBody>
          <a:bodyPr>
            <a:normAutofit/>
          </a:bodyPr>
          <a:lstStyle/>
          <a:p>
            <a:r>
              <a:rPr lang="en-US" sz="4400" dirty="0"/>
              <a:t>Important Numbers</a:t>
            </a:r>
          </a:p>
        </p:txBody>
      </p:sp>
      <p:cxnSp>
        <p:nvCxnSpPr>
          <p:cNvPr id="5" name="Straight Connector 4"/>
          <p:cNvCxnSpPr/>
          <p:nvPr/>
        </p:nvCxnSpPr>
        <p:spPr>
          <a:xfrm>
            <a:off x="381000" y="856520"/>
            <a:ext cx="8382000" cy="0"/>
          </a:xfrm>
          <a:prstGeom prst="line">
            <a:avLst/>
          </a:prstGeom>
        </p:spPr>
        <p:style>
          <a:lnRef idx="2">
            <a:schemeClr val="dk1"/>
          </a:lnRef>
          <a:fillRef idx="0">
            <a:schemeClr val="dk1"/>
          </a:fillRef>
          <a:effectRef idx="1">
            <a:schemeClr val="dk1"/>
          </a:effectRef>
          <a:fontRef idx="minor">
            <a:schemeClr val="tx1"/>
          </a:fontRef>
        </p:style>
      </p:cxnSp>
      <p:pic>
        <p:nvPicPr>
          <p:cNvPr id="10" name="Picture 9">
            <a:extLst>
              <a:ext uri="{FF2B5EF4-FFF2-40B4-BE49-F238E27FC236}">
                <a16:creationId xmlns:a16="http://schemas.microsoft.com/office/drawing/2014/main" id="{BC030C34-1711-E641-A6F6-586301090FA6}"/>
              </a:ext>
            </a:extLst>
          </p:cNvPr>
          <p:cNvPicPr>
            <a:picLocks noChangeAspect="1"/>
          </p:cNvPicPr>
          <p:nvPr/>
        </p:nvPicPr>
        <p:blipFill>
          <a:blip r:embed="rId2"/>
          <a:stretch>
            <a:fillRect/>
          </a:stretch>
        </p:blipFill>
        <p:spPr>
          <a:xfrm>
            <a:off x="533400" y="1143000"/>
            <a:ext cx="8077200" cy="2654300"/>
          </a:xfrm>
          <a:prstGeom prst="rect">
            <a:avLst/>
          </a:prstGeom>
        </p:spPr>
      </p:pic>
    </p:spTree>
    <p:extLst>
      <p:ext uri="{BB962C8B-B14F-4D97-AF65-F5344CB8AC3E}">
        <p14:creationId xmlns:p14="http://schemas.microsoft.com/office/powerpoint/2010/main" val="663661994"/>
      </p:ext>
    </p:extLst>
  </p:cSld>
  <p:clrMapOvr>
    <a:masterClrMapping/>
  </p:clrMapOvr>
  <p:transition>
    <p:fade/>
  </p:transition>
</p:sld>
</file>

<file path=ppt/theme/theme1.xml><?xml version="1.0" encoding="utf-8"?>
<a:theme xmlns:a="http://schemas.openxmlformats.org/drawingml/2006/main" name="1_White with Blue Bar Segoe Template">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1_White with Blue Bar Segoe Template</Template>
  <TotalTime>23848</TotalTime>
  <Words>661</Words>
  <Application>Microsoft Macintosh PowerPoint</Application>
  <PresentationFormat>On-screen Show (4:3)</PresentationFormat>
  <Paragraphs>110</Paragraphs>
  <Slides>12</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Courier New</vt:lpstr>
      <vt:lpstr>Wingdings</vt:lpstr>
      <vt:lpstr>1_White with Blue Bar Segoe Template</vt:lpstr>
      <vt:lpstr>White with Courier font for code slides</vt:lpstr>
      <vt:lpstr>Willow Grove Mill Homeowners Association</vt:lpstr>
      <vt:lpstr>Agenda</vt:lpstr>
      <vt:lpstr>President’s Report</vt:lpstr>
      <vt:lpstr>2024 Budget</vt:lpstr>
      <vt:lpstr> 2024 Budget vs. Actual</vt:lpstr>
      <vt:lpstr> 2024 Balance Sheet</vt:lpstr>
      <vt:lpstr>Old Business</vt:lpstr>
      <vt:lpstr>FAQs:</vt:lpstr>
      <vt:lpstr>Important Numbers</vt:lpstr>
      <vt:lpstr>New Business</vt:lpstr>
      <vt:lpstr>Deed Restriction Enforcement</vt:lpstr>
      <vt:lpstr> Q&amp;A/Adjournment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Willow Grove Mill</dc:title>
  <dc:creator>Aaron</dc:creator>
  <cp:lastModifiedBy>Brian Yarborough</cp:lastModifiedBy>
  <cp:revision>199</cp:revision>
  <cp:lastPrinted>2019-01-31T22:43:43Z</cp:lastPrinted>
  <dcterms:created xsi:type="dcterms:W3CDTF">2013-11-11T15:33:53Z</dcterms:created>
  <dcterms:modified xsi:type="dcterms:W3CDTF">2024-09-25T22:10:18Z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