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7"/>
  </p:notesMasterIdLst>
  <p:sldIdLst>
    <p:sldId id="257" r:id="rId4"/>
    <p:sldId id="269" r:id="rId5"/>
    <p:sldId id="270" r:id="rId6"/>
    <p:sldId id="280" r:id="rId7"/>
    <p:sldId id="290" r:id="rId8"/>
    <p:sldId id="295" r:id="rId9"/>
    <p:sldId id="299" r:id="rId10"/>
    <p:sldId id="300" r:id="rId11"/>
    <p:sldId id="301" r:id="rId12"/>
    <p:sldId id="302" r:id="rId13"/>
    <p:sldId id="303" r:id="rId14"/>
    <p:sldId id="296" r:id="rId15"/>
    <p:sldId id="286" r:id="rId16"/>
    <p:sldId id="305" r:id="rId17"/>
    <p:sldId id="288" r:id="rId18"/>
    <p:sldId id="308" r:id="rId19"/>
    <p:sldId id="287" r:id="rId20"/>
    <p:sldId id="277" r:id="rId21"/>
    <p:sldId id="307" r:id="rId22"/>
    <p:sldId id="298" r:id="rId23"/>
    <p:sldId id="309" r:id="rId24"/>
    <p:sldId id="283" r:id="rId25"/>
    <p:sldId id="284" r:id="rId26"/>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45" autoAdjust="0"/>
    <p:restoredTop sz="94607"/>
  </p:normalViewPr>
  <p:slideViewPr>
    <p:cSldViewPr>
      <p:cViewPr>
        <p:scale>
          <a:sx n="100" d="100"/>
          <a:sy n="100" d="100"/>
        </p:scale>
        <p:origin x="368"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65614"/>
          </a:xfrm>
          <a:prstGeom prst="rect">
            <a:avLst/>
          </a:prstGeom>
        </p:spPr>
        <p:txBody>
          <a:bodyPr vert="horz" lIns="91440" tIns="45720" rIns="91440" bIns="45720" rtlCol="0"/>
          <a:lstStyle>
            <a:lvl1pPr algn="r">
              <a:defRPr sz="1200"/>
            </a:lvl1pPr>
          </a:lstStyle>
          <a:p>
            <a:fld id="{B60F3E1A-F44A-4BDC-BFDE-3CE901F7CC0B}" type="datetimeFigureOut">
              <a:rPr lang="en-US" smtClean="0"/>
              <a:t>2/9/2022</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2"/>
            <a:ext cx="5486400" cy="41905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6"/>
            <a:ext cx="2971800" cy="465614"/>
          </a:xfrm>
          <a:prstGeom prst="rect">
            <a:avLst/>
          </a:prstGeom>
        </p:spPr>
        <p:txBody>
          <a:bodyPr vert="horz" lIns="91440" tIns="45720" rIns="91440" bIns="45720" rtlCol="0" anchor="b"/>
          <a:lstStyle>
            <a:lvl1pPr algn="r">
              <a:defRPr sz="1200"/>
            </a:lvl1pPr>
          </a:lstStyle>
          <a:p>
            <a:fld id="{58BE1359-2DA2-4102-8E5F-3C314329F386}" type="slidenum">
              <a:rPr lang="en-US" smtClean="0"/>
              <a:t>‹#›</a:t>
            </a:fld>
            <a:endParaRPr lang="en-US" dirty="0"/>
          </a:p>
        </p:txBody>
      </p:sp>
    </p:spTree>
    <p:extLst>
      <p:ext uri="{BB962C8B-B14F-4D97-AF65-F5344CB8AC3E}">
        <p14:creationId xmlns:p14="http://schemas.microsoft.com/office/powerpoint/2010/main" val="146549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2/9/2022 5:55 PM</a:t>
            </a:fld>
            <a:endParaRPr lang="en-US" dirty="0"/>
          </a:p>
        </p:txBody>
      </p:sp>
      <p:sp>
        <p:nvSpPr>
          <p:cNvPr id="6" name="Footer Placeholder 5"/>
          <p:cNvSpPr>
            <a:spLocks noGrp="1"/>
          </p:cNvSpPr>
          <p:nvPr>
            <p:ph type="ftr" sz="quarter" idx="12"/>
          </p:nvPr>
        </p:nvSpPr>
        <p:spPr>
          <a:xfrm>
            <a:off x="0" y="8845046"/>
            <a:ext cx="6172200" cy="465614"/>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202" y="8845046"/>
            <a:ext cx="684213" cy="465614"/>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703759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21</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54538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2</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956694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3</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051665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2/9/2022 5:55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43465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2/9/2022 5:55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923615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14</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194279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18</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14774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19</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94182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20</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05323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2/9/2022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205678070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2/9/2022</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339053944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2/9/2022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371700415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9719142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2/9/2022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18923095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cxnSp>
        <p:nvCxnSpPr>
          <p:cNvPr id="4" name="Straight Connector 3"/>
          <p:cNvCxnSpPr/>
          <p:nvPr userDrawn="1"/>
        </p:nvCxnSpPr>
        <p:spPr>
          <a:xfrm flipV="1">
            <a:off x="381000" y="838200"/>
            <a:ext cx="8382000" cy="1"/>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99000"/>
          </a:schemeClr>
        </a:solid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99000"/>
          </a:schemeClr>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8"/>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 id="2147483702" r:id="rId2"/>
    <p:sldLayoutId id="2147483703" r:id="rId3"/>
    <p:sldLayoutId id="2147483704" r:id="rId4"/>
    <p:sldLayoutId id="2147483705" r:id="rId5"/>
    <p:sldLayoutId id="2147483706" r:id="rId6"/>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illowgrovemillhoa.com/" TargetMode="Externa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p3tips.com/tipform.aspx?ID=346&amp;CX=040404"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gofund.me/7aab81d6"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gofund.me/9865bcc4" TargetMode="External"/><Relationship Id="rId4" Type="http://schemas.openxmlformats.org/officeDocument/2006/relationships/hyperlink" Target="https://gofund.me/79e21b99"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contactus@willowgrovemillhoa.com" TargetMode="External"/><Relationship Id="rId2" Type="http://schemas.openxmlformats.org/officeDocument/2006/relationships/hyperlink" Target="http://www.willowgrovemillhoa.com/" TargetMode="External"/><Relationship Id="rId1" Type="http://schemas.openxmlformats.org/officeDocument/2006/relationships/slideLayout" Target="../slideLayouts/slideLayout4.xml"/><Relationship Id="rId4" Type="http://schemas.openxmlformats.org/officeDocument/2006/relationships/hyperlink" Target="mailto:arcreview@willowgrovemillhoa.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4.xml"/><Relationship Id="rId1" Type="http://schemas.openxmlformats.org/officeDocument/2006/relationships/tags" Target="../tags/tag1.xml"/><Relationship Id="rId5" Type="http://schemas.openxmlformats.org/officeDocument/2006/relationships/image" Target="../media/image9.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Willow Grove Mill</a:t>
            </a:r>
            <a:br>
              <a:rPr lang="en-US" dirty="0"/>
            </a:br>
            <a:r>
              <a:rPr lang="en-US" dirty="0"/>
              <a:t>Homeowners Association</a:t>
            </a:r>
          </a:p>
        </p:txBody>
      </p:sp>
      <p:sp>
        <p:nvSpPr>
          <p:cNvPr id="3" name="Subtitle 2"/>
          <p:cNvSpPr>
            <a:spLocks noGrp="1"/>
          </p:cNvSpPr>
          <p:nvPr>
            <p:ph type="subTitle" idx="1"/>
          </p:nvPr>
        </p:nvSpPr>
        <p:spPr>
          <a:xfrm>
            <a:off x="730249" y="4344988"/>
            <a:ext cx="7681913" cy="1293812"/>
          </a:xfrm>
        </p:spPr>
        <p:txBody>
          <a:bodyPr>
            <a:normAutofit/>
          </a:bodyPr>
          <a:lstStyle/>
          <a:p>
            <a:r>
              <a:rPr lang="en-US" dirty="0"/>
              <a:t>2021 Annual Meeting</a:t>
            </a:r>
          </a:p>
          <a:p>
            <a:r>
              <a:rPr lang="en-US" dirty="0"/>
              <a:t>February 9, 2022</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815F-8B0C-474C-ADBE-AEEB35ACDED7}"/>
              </a:ext>
            </a:extLst>
          </p:cNvPr>
          <p:cNvSpPr>
            <a:spLocks noGrp="1"/>
          </p:cNvSpPr>
          <p:nvPr>
            <p:ph type="title"/>
          </p:nvPr>
        </p:nvSpPr>
        <p:spPr/>
        <p:txBody>
          <a:bodyPr/>
          <a:lstStyle/>
          <a:p>
            <a:r>
              <a:rPr lang="en-US" dirty="0"/>
              <a:t>Architectural review process</a:t>
            </a:r>
          </a:p>
        </p:txBody>
      </p:sp>
      <p:sp>
        <p:nvSpPr>
          <p:cNvPr id="3" name="Content Placeholder 2">
            <a:extLst>
              <a:ext uri="{FF2B5EF4-FFF2-40B4-BE49-F238E27FC236}">
                <a16:creationId xmlns:a16="http://schemas.microsoft.com/office/drawing/2014/main" id="{852DEBE9-9CD6-4772-9BAC-E322A60C4BFC}"/>
              </a:ext>
            </a:extLst>
          </p:cNvPr>
          <p:cNvSpPr>
            <a:spLocks noGrp="1"/>
          </p:cNvSpPr>
          <p:nvPr>
            <p:ph idx="1"/>
          </p:nvPr>
        </p:nvSpPr>
        <p:spPr>
          <a:xfrm>
            <a:off x="393290" y="1066800"/>
            <a:ext cx="7405169" cy="2967922"/>
          </a:xfrm>
        </p:spPr>
        <p:txBody>
          <a:bodyPr>
            <a:normAutofit/>
          </a:bodyPr>
          <a:lstStyle/>
          <a:p>
            <a:pPr marL="342900" indent="-342900">
              <a:buFont typeface="+mj-lt"/>
              <a:buAutoNum type="arabicPeriod"/>
            </a:pPr>
            <a:r>
              <a:rPr lang="en-US" sz="1800" dirty="0"/>
              <a:t>Submit application and all associated building plans to ARC</a:t>
            </a:r>
          </a:p>
          <a:p>
            <a:pPr marL="685800" lvl="1" indent="-342900">
              <a:buFont typeface="+mj-lt"/>
              <a:buAutoNum type="alphaLcPeriod"/>
            </a:pPr>
            <a:r>
              <a:rPr lang="en-US" sz="1650" dirty="0"/>
              <a:t>Can be submitted via WGM HOA website (</a:t>
            </a:r>
            <a:r>
              <a:rPr lang="en-US" sz="1650" dirty="0">
                <a:hlinkClick r:id="rId3"/>
              </a:rPr>
              <a:t>www.willowgrovemillhoa.com</a:t>
            </a:r>
            <a:r>
              <a:rPr lang="en-US" sz="1650" dirty="0"/>
              <a:t>)</a:t>
            </a:r>
          </a:p>
          <a:p>
            <a:pPr marL="342900" indent="-342900">
              <a:buFont typeface="+mj-lt"/>
              <a:buAutoNum type="arabicPeriod"/>
            </a:pPr>
            <a:r>
              <a:rPr lang="en-US" sz="1800" dirty="0"/>
              <a:t>Committee to review application &amp; documentation</a:t>
            </a:r>
          </a:p>
          <a:p>
            <a:pPr marL="342900" indent="-342900">
              <a:buFont typeface="+mj-lt"/>
              <a:buAutoNum type="arabicPeriod"/>
            </a:pPr>
            <a:r>
              <a:rPr lang="en-US" sz="1800" dirty="0"/>
              <a:t>Committee to respond within 14 days with decision or clarifying questions</a:t>
            </a:r>
          </a:p>
          <a:p>
            <a:pPr marL="342900" indent="-342900">
              <a:buFont typeface="+mj-lt"/>
              <a:buAutoNum type="arabicPeriod"/>
            </a:pPr>
            <a:r>
              <a:rPr lang="en-US" sz="1800" dirty="0"/>
              <a:t>If approved, plans &amp; approval to be submitted to Town of Middletown for an application for a building permit</a:t>
            </a:r>
          </a:p>
          <a:p>
            <a:pPr marL="685800" lvl="1" indent="-342900">
              <a:buFont typeface="+mj-lt"/>
              <a:buAutoNum type="alphaLcPeriod"/>
            </a:pPr>
            <a:r>
              <a:rPr lang="en-US" sz="1650" dirty="0"/>
              <a:t>ARC approval does </a:t>
            </a:r>
            <a:r>
              <a:rPr lang="en-US" sz="1650" b="1" dirty="0"/>
              <a:t>NOT</a:t>
            </a:r>
            <a:r>
              <a:rPr lang="en-US" sz="1650" dirty="0"/>
              <a:t> supersede Town of Middletown Approval</a:t>
            </a:r>
          </a:p>
          <a:p>
            <a:pPr marL="342900" indent="-342900">
              <a:buFont typeface="+mj-lt"/>
              <a:buAutoNum type="arabicPeriod"/>
            </a:pPr>
            <a:r>
              <a:rPr lang="en-US" sz="1800" dirty="0"/>
              <a:t>Changes to plans must be re-submitted to ARC for re-approval.</a:t>
            </a:r>
          </a:p>
        </p:txBody>
      </p:sp>
    </p:spTree>
    <p:custDataLst>
      <p:tags r:id="rId1"/>
    </p:custDataLst>
    <p:extLst>
      <p:ext uri="{BB962C8B-B14F-4D97-AF65-F5344CB8AC3E}">
        <p14:creationId xmlns:p14="http://schemas.microsoft.com/office/powerpoint/2010/main" val="5136015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7E0D-71FD-48C9-B2B0-F636F2A3B0B4}"/>
              </a:ext>
            </a:extLst>
          </p:cNvPr>
          <p:cNvSpPr>
            <a:spLocks noGrp="1"/>
          </p:cNvSpPr>
          <p:nvPr>
            <p:ph type="title"/>
          </p:nvPr>
        </p:nvSpPr>
        <p:spPr/>
        <p:txBody>
          <a:bodyPr/>
          <a:lstStyle/>
          <a:p>
            <a:r>
              <a:rPr lang="en-US" dirty="0"/>
              <a:t>What THE ARC LOOKS for</a:t>
            </a:r>
          </a:p>
        </p:txBody>
      </p:sp>
      <p:sp>
        <p:nvSpPr>
          <p:cNvPr id="3" name="Content Placeholder 2">
            <a:extLst>
              <a:ext uri="{FF2B5EF4-FFF2-40B4-BE49-F238E27FC236}">
                <a16:creationId xmlns:a16="http://schemas.microsoft.com/office/drawing/2014/main" id="{D40681D4-8271-4DE3-88ED-F9FFC2E72BE3}"/>
              </a:ext>
            </a:extLst>
          </p:cNvPr>
          <p:cNvSpPr>
            <a:spLocks noGrp="1"/>
          </p:cNvSpPr>
          <p:nvPr>
            <p:ph idx="1"/>
          </p:nvPr>
        </p:nvSpPr>
        <p:spPr/>
        <p:txBody>
          <a:bodyPr>
            <a:normAutofit/>
          </a:bodyPr>
          <a:lstStyle/>
          <a:p>
            <a:r>
              <a:rPr lang="en-US" sz="1800" dirty="0"/>
              <a:t>Compliance with deed restrictions</a:t>
            </a:r>
          </a:p>
          <a:p>
            <a:r>
              <a:rPr lang="en-US" sz="1800" dirty="0"/>
              <a:t>Aesthetic suitability</a:t>
            </a:r>
          </a:p>
          <a:p>
            <a:r>
              <a:rPr lang="en-US" sz="1800" dirty="0"/>
              <a:t>Effect on neighboring properties &amp; neighborhood</a:t>
            </a:r>
          </a:p>
        </p:txBody>
      </p:sp>
    </p:spTree>
    <p:custDataLst>
      <p:tags r:id="rId1"/>
    </p:custDataLst>
    <p:extLst>
      <p:ext uri="{BB962C8B-B14F-4D97-AF65-F5344CB8AC3E}">
        <p14:creationId xmlns:p14="http://schemas.microsoft.com/office/powerpoint/2010/main" val="92533460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2BA0D-65B9-584F-9496-86A5B38432C9}"/>
              </a:ext>
            </a:extLst>
          </p:cNvPr>
          <p:cNvSpPr>
            <a:spLocks noGrp="1"/>
          </p:cNvSpPr>
          <p:nvPr>
            <p:ph idx="1"/>
          </p:nvPr>
        </p:nvSpPr>
        <p:spPr>
          <a:xfrm>
            <a:off x="304800" y="3124200"/>
            <a:ext cx="8382000" cy="747897"/>
          </a:xfrm>
        </p:spPr>
        <p:txBody>
          <a:bodyPr/>
          <a:lstStyle/>
          <a:p>
            <a:pPr marL="0" indent="0" algn="ctr">
              <a:buNone/>
            </a:pPr>
            <a:r>
              <a:rPr lang="en-US" sz="5400" dirty="0"/>
              <a:t>Questions?</a:t>
            </a:r>
          </a:p>
        </p:txBody>
      </p:sp>
    </p:spTree>
    <p:extLst>
      <p:ext uri="{BB962C8B-B14F-4D97-AF65-F5344CB8AC3E}">
        <p14:creationId xmlns:p14="http://schemas.microsoft.com/office/powerpoint/2010/main" val="163840079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382000" cy="1107996"/>
          </a:xfrm>
        </p:spPr>
        <p:txBody>
          <a:bodyPr>
            <a:normAutofit/>
          </a:bodyPr>
          <a:lstStyle/>
          <a:p>
            <a:pPr algn="ctr"/>
            <a:r>
              <a:rPr lang="en-US" sz="8000" dirty="0"/>
              <a:t>Old Business</a:t>
            </a:r>
          </a:p>
        </p:txBody>
      </p:sp>
    </p:spTree>
    <p:extLst>
      <p:ext uri="{BB962C8B-B14F-4D97-AF65-F5344CB8AC3E}">
        <p14:creationId xmlns:p14="http://schemas.microsoft.com/office/powerpoint/2010/main" val="145898155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Initiatives</a:t>
            </a:r>
          </a:p>
        </p:txBody>
      </p:sp>
      <p:sp>
        <p:nvSpPr>
          <p:cNvPr id="3" name="Content Placeholder 2"/>
          <p:cNvSpPr>
            <a:spLocks noGrp="1"/>
          </p:cNvSpPr>
          <p:nvPr>
            <p:ph idx="1"/>
          </p:nvPr>
        </p:nvSpPr>
        <p:spPr>
          <a:xfrm>
            <a:off x="381000" y="1089683"/>
            <a:ext cx="8382000" cy="332399"/>
          </a:xfrm>
        </p:spPr>
        <p:txBody>
          <a:bodyPr/>
          <a:lstStyle/>
          <a:p>
            <a:pPr marL="0" indent="0" algn="ctr">
              <a:buNone/>
            </a:pPr>
            <a:r>
              <a:rPr lang="en-US" sz="2400" u="sng" dirty="0"/>
              <a:t>Holiday Wreaths</a:t>
            </a:r>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pic>
        <p:nvPicPr>
          <p:cNvPr id="7" name="Picture 6" descr="A picture containing tree, outdoor, light, night&#10;&#10;Description automatically generated">
            <a:extLst>
              <a:ext uri="{FF2B5EF4-FFF2-40B4-BE49-F238E27FC236}">
                <a16:creationId xmlns:a16="http://schemas.microsoft.com/office/drawing/2014/main" id="{9ECFFAAB-3AA7-9143-B146-F8669A9EF6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034" y="1616780"/>
            <a:ext cx="6481932" cy="4861449"/>
          </a:xfrm>
          <a:prstGeom prst="rect">
            <a:avLst/>
          </a:prstGeom>
        </p:spPr>
      </p:pic>
    </p:spTree>
    <p:extLst>
      <p:ext uri="{BB962C8B-B14F-4D97-AF65-F5344CB8AC3E}">
        <p14:creationId xmlns:p14="http://schemas.microsoft.com/office/powerpoint/2010/main" val="174263234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609398"/>
          </a:xfrm>
        </p:spPr>
        <p:txBody>
          <a:bodyPr>
            <a:normAutofit/>
          </a:bodyPr>
          <a:lstStyle/>
          <a:p>
            <a:r>
              <a:rPr lang="en-US" sz="4400" dirty="0"/>
              <a:t>General Reminders</a:t>
            </a:r>
          </a:p>
        </p:txBody>
      </p:sp>
      <p:sp>
        <p:nvSpPr>
          <p:cNvPr id="3" name="Text Placeholder 2"/>
          <p:cNvSpPr>
            <a:spLocks noGrp="1"/>
          </p:cNvSpPr>
          <p:nvPr>
            <p:ph type="body" sz="quarter" idx="10"/>
          </p:nvPr>
        </p:nvSpPr>
        <p:spPr>
          <a:xfrm>
            <a:off x="381000" y="933954"/>
            <a:ext cx="8382000" cy="5940088"/>
          </a:xfrm>
        </p:spPr>
        <p:txBody>
          <a:bodyPr/>
          <a:lstStyle/>
          <a:p>
            <a:r>
              <a:rPr lang="en-US" sz="2000" dirty="0"/>
              <a:t>Parking:</a:t>
            </a:r>
          </a:p>
          <a:p>
            <a:pPr lvl="1"/>
            <a:r>
              <a:rPr lang="en-US" sz="2000" dirty="0"/>
              <a:t>No commercial vehicles can be parked overnight on community streets. Includes moving vans, panel trucks, tractor trailers</a:t>
            </a:r>
          </a:p>
          <a:p>
            <a:pPr lvl="1"/>
            <a:r>
              <a:rPr lang="en-US" sz="2000" dirty="0"/>
              <a:t>Cars Blocking sidewalk </a:t>
            </a:r>
            <a:r>
              <a:rPr lang="mr-IN" sz="2000" dirty="0"/>
              <a:t>–</a:t>
            </a:r>
            <a:r>
              <a:rPr lang="en-US" sz="2000" dirty="0"/>
              <a:t> Cars left hanging over the public sidewalk will be ticketed</a:t>
            </a:r>
          </a:p>
          <a:p>
            <a:pPr lvl="1"/>
            <a:r>
              <a:rPr lang="en-US" sz="2000" dirty="0"/>
              <a:t>Cars blocking driveways on either side of the street</a:t>
            </a:r>
          </a:p>
          <a:p>
            <a:pPr lvl="1"/>
            <a:r>
              <a:rPr lang="en-US" sz="2000" dirty="0"/>
              <a:t>Cars parked within the intersection</a:t>
            </a:r>
          </a:p>
          <a:p>
            <a:pPr lvl="1"/>
            <a:r>
              <a:rPr lang="en-US" sz="2000" dirty="0"/>
              <a:t>No Saving Spots </a:t>
            </a:r>
            <a:r>
              <a:rPr lang="mr-IN" sz="2000" dirty="0"/>
              <a:t>–</a:t>
            </a:r>
            <a:r>
              <a:rPr lang="en-US" sz="2000" dirty="0"/>
              <a:t> Garbage cans, beach chairs or other item found to be saving spots on non-trash days will be removed</a:t>
            </a:r>
          </a:p>
          <a:p>
            <a:r>
              <a:rPr lang="en-US" sz="2000" dirty="0"/>
              <a:t>Shoveling </a:t>
            </a:r>
            <a:r>
              <a:rPr lang="mr-IN" sz="2000" dirty="0"/>
              <a:t>–</a:t>
            </a:r>
            <a:r>
              <a:rPr lang="en-US" sz="2000" dirty="0"/>
              <a:t> Sidewalks around your property must be shoveled within 48 hours according to Middletown code</a:t>
            </a:r>
          </a:p>
          <a:p>
            <a:r>
              <a:rPr lang="en-US" sz="2000" dirty="0"/>
              <a:t>Trash Can Storage </a:t>
            </a:r>
            <a:r>
              <a:rPr lang="mr-IN" sz="2000" dirty="0"/>
              <a:t>–</a:t>
            </a:r>
            <a:r>
              <a:rPr lang="en-US" sz="2000" dirty="0"/>
              <a:t> Trash cans must be removed from the street within 24 hours</a:t>
            </a:r>
          </a:p>
          <a:p>
            <a:r>
              <a:rPr lang="en-US" sz="2000" dirty="0"/>
              <a:t>Trailers </a:t>
            </a:r>
            <a:r>
              <a:rPr lang="mr-IN" sz="2000" dirty="0"/>
              <a:t>–</a:t>
            </a:r>
            <a:r>
              <a:rPr lang="en-US" sz="2000" dirty="0"/>
              <a:t> No Utility, boat or car trailers can be parked on residential streets or driveways</a:t>
            </a:r>
          </a:p>
          <a:p>
            <a:r>
              <a:rPr lang="en-US" sz="2000" dirty="0"/>
              <a:t>Auto Repairs cannot be made on the street or in public parking areas</a:t>
            </a:r>
          </a:p>
          <a:p>
            <a:r>
              <a:rPr lang="en-US" sz="2000" dirty="0"/>
              <a:t>Cleanup after your dog</a:t>
            </a:r>
          </a:p>
          <a:p>
            <a:r>
              <a:rPr lang="en-US" sz="2000" dirty="0"/>
              <a:t>Tree Trimming </a:t>
            </a:r>
            <a:r>
              <a:rPr lang="mr-IN" sz="2000" dirty="0"/>
              <a:t>–</a:t>
            </a:r>
            <a:r>
              <a:rPr lang="en-US" sz="2000" dirty="0"/>
              <a:t> Tree limbs hanging over the street or sidewalk lower than 6 feet must be trimmed</a:t>
            </a:r>
          </a:p>
        </p:txBody>
      </p:sp>
      <p:cxnSp>
        <p:nvCxnSpPr>
          <p:cNvPr id="5" name="Straight Connector 4"/>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6274000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609398"/>
          </a:xfrm>
        </p:spPr>
        <p:txBody>
          <a:bodyPr>
            <a:normAutofit/>
          </a:bodyPr>
          <a:lstStyle/>
          <a:p>
            <a:r>
              <a:rPr lang="en-US" sz="4400" dirty="0"/>
              <a:t>Important Numbers</a:t>
            </a:r>
          </a:p>
        </p:txBody>
      </p:sp>
      <p:cxnSp>
        <p:nvCxnSpPr>
          <p:cNvPr id="5" name="Straight Connector 4"/>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pic>
        <p:nvPicPr>
          <p:cNvPr id="10" name="Picture 9">
            <a:extLst>
              <a:ext uri="{FF2B5EF4-FFF2-40B4-BE49-F238E27FC236}">
                <a16:creationId xmlns:a16="http://schemas.microsoft.com/office/drawing/2014/main" id="{BC030C34-1711-E641-A6F6-586301090FA6}"/>
              </a:ext>
            </a:extLst>
          </p:cNvPr>
          <p:cNvPicPr>
            <a:picLocks noChangeAspect="1"/>
          </p:cNvPicPr>
          <p:nvPr/>
        </p:nvPicPr>
        <p:blipFill>
          <a:blip r:embed="rId2"/>
          <a:stretch>
            <a:fillRect/>
          </a:stretch>
        </p:blipFill>
        <p:spPr>
          <a:xfrm>
            <a:off x="533400" y="1143000"/>
            <a:ext cx="8077200" cy="2654300"/>
          </a:xfrm>
          <a:prstGeom prst="rect">
            <a:avLst/>
          </a:prstGeom>
        </p:spPr>
      </p:pic>
    </p:spTree>
    <p:extLst>
      <p:ext uri="{BB962C8B-B14F-4D97-AF65-F5344CB8AC3E}">
        <p14:creationId xmlns:p14="http://schemas.microsoft.com/office/powerpoint/2010/main" val="66366199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382000" cy="1107996"/>
          </a:xfrm>
        </p:spPr>
        <p:txBody>
          <a:bodyPr/>
          <a:lstStyle/>
          <a:p>
            <a:pPr algn="ctr"/>
            <a:r>
              <a:rPr lang="en-US" sz="8000" dirty="0"/>
              <a:t>New Business</a:t>
            </a:r>
          </a:p>
        </p:txBody>
      </p:sp>
    </p:spTree>
    <p:extLst>
      <p:ext uri="{BB962C8B-B14F-4D97-AF65-F5344CB8AC3E}">
        <p14:creationId xmlns:p14="http://schemas.microsoft.com/office/powerpoint/2010/main" val="196891837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Initiatives</a:t>
            </a:r>
          </a:p>
        </p:txBody>
      </p:sp>
      <p:sp>
        <p:nvSpPr>
          <p:cNvPr id="3" name="Content Placeholder 2"/>
          <p:cNvSpPr>
            <a:spLocks noGrp="1"/>
          </p:cNvSpPr>
          <p:nvPr>
            <p:ph idx="1"/>
          </p:nvPr>
        </p:nvSpPr>
        <p:spPr>
          <a:xfrm>
            <a:off x="381000" y="685800"/>
            <a:ext cx="8382000" cy="4462760"/>
          </a:xfrm>
        </p:spPr>
        <p:txBody>
          <a:bodyPr/>
          <a:lstStyle/>
          <a:p>
            <a:pPr marL="0" indent="0">
              <a:buNone/>
            </a:pPr>
            <a:endParaRPr lang="en-US" sz="2400" dirty="0"/>
          </a:p>
          <a:p>
            <a:r>
              <a:rPr lang="en-US" sz="2400" dirty="0"/>
              <a:t>East Truepenny and Gloucester Tree Replacement</a:t>
            </a:r>
          </a:p>
          <a:p>
            <a:r>
              <a:rPr lang="en-US" sz="2400" dirty="0"/>
              <a:t>Deed Restriction Revisions Implementation</a:t>
            </a:r>
          </a:p>
          <a:p>
            <a:pPr lvl="1"/>
            <a:r>
              <a:rPr lang="en-US" sz="2000" dirty="0"/>
              <a:t>Increase to Shed Sizes</a:t>
            </a:r>
          </a:p>
          <a:p>
            <a:pPr lvl="1"/>
            <a:endParaRPr lang="en-US" sz="2000" dirty="0"/>
          </a:p>
          <a:p>
            <a:pPr lvl="1"/>
            <a:endParaRPr lang="en-US" sz="2000" dirty="0"/>
          </a:p>
          <a:p>
            <a:pPr lvl="1"/>
            <a:endParaRPr lang="en-US" sz="2000" dirty="0"/>
          </a:p>
          <a:p>
            <a:pPr lvl="1"/>
            <a:endParaRPr lang="en-US" sz="2000" dirty="0"/>
          </a:p>
          <a:p>
            <a:pPr lvl="1"/>
            <a:r>
              <a:rPr lang="en-US" sz="2000" dirty="0"/>
              <a:t>Fines Structure</a:t>
            </a:r>
          </a:p>
          <a:p>
            <a:pPr lvl="1"/>
            <a:r>
              <a:rPr lang="en-US" sz="2000" dirty="0"/>
              <a:t>Fences</a:t>
            </a:r>
          </a:p>
          <a:p>
            <a:pPr lvl="1"/>
            <a:r>
              <a:rPr lang="en-US" sz="2000" dirty="0"/>
              <a:t>Reduction to Quorum</a:t>
            </a:r>
          </a:p>
          <a:p>
            <a:pPr lvl="1"/>
            <a:endParaRPr lang="en-US" sz="1600" dirty="0"/>
          </a:p>
          <a:p>
            <a:pPr lvl="1"/>
            <a:endParaRPr lang="en-US" sz="20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7" name="Table 6">
            <a:extLst>
              <a:ext uri="{FF2B5EF4-FFF2-40B4-BE49-F238E27FC236}">
                <a16:creationId xmlns:a16="http://schemas.microsoft.com/office/drawing/2014/main" id="{8E5E02EF-3CC8-D34C-AC1B-80E0D497F75C}"/>
              </a:ext>
            </a:extLst>
          </p:cNvPr>
          <p:cNvGraphicFramePr>
            <a:graphicFrameLocks noGrp="1"/>
          </p:cNvGraphicFramePr>
          <p:nvPr>
            <p:extLst>
              <p:ext uri="{D42A27DB-BD31-4B8C-83A1-F6EECF244321}">
                <p14:modId xmlns:p14="http://schemas.microsoft.com/office/powerpoint/2010/main" val="3959180266"/>
              </p:ext>
            </p:extLst>
          </p:nvPr>
        </p:nvGraphicFramePr>
        <p:xfrm>
          <a:off x="1295400" y="2209800"/>
          <a:ext cx="5410199" cy="1219200"/>
        </p:xfrm>
        <a:graphic>
          <a:graphicData uri="http://schemas.openxmlformats.org/drawingml/2006/table">
            <a:tbl>
              <a:tblPr/>
              <a:tblGrid>
                <a:gridCol w="1599416">
                  <a:extLst>
                    <a:ext uri="{9D8B030D-6E8A-4147-A177-3AD203B41FA5}">
                      <a16:colId xmlns:a16="http://schemas.microsoft.com/office/drawing/2014/main" val="102735324"/>
                    </a:ext>
                  </a:extLst>
                </a:gridCol>
                <a:gridCol w="1905784">
                  <a:extLst>
                    <a:ext uri="{9D8B030D-6E8A-4147-A177-3AD203B41FA5}">
                      <a16:colId xmlns:a16="http://schemas.microsoft.com/office/drawing/2014/main" val="90827633"/>
                    </a:ext>
                  </a:extLst>
                </a:gridCol>
                <a:gridCol w="1904999">
                  <a:extLst>
                    <a:ext uri="{9D8B030D-6E8A-4147-A177-3AD203B41FA5}">
                      <a16:colId xmlns:a16="http://schemas.microsoft.com/office/drawing/2014/main" val="2564203314"/>
                    </a:ext>
                  </a:extLst>
                </a:gridCol>
              </a:tblGrid>
              <a:tr h="203200">
                <a:tc>
                  <a:txBody>
                    <a:bodyPr/>
                    <a:lstStyle/>
                    <a:p>
                      <a:pPr algn="ctr" fontAlgn="b"/>
                      <a:r>
                        <a:rPr lang="en-US" sz="1200" b="1" i="0" u="none" strike="noStrike" dirty="0">
                          <a:solidFill>
                            <a:srgbClr val="FFFFFF"/>
                          </a:solidFill>
                          <a:effectLst/>
                          <a:latin typeface="Calibri" panose="020F0502020204030204" pitchFamily="34" charset="0"/>
                        </a:rPr>
                        <a:t>Property Type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200" b="1" i="0" u="none" strike="noStrike" dirty="0">
                          <a:solidFill>
                            <a:srgbClr val="FFFFFF"/>
                          </a:solidFill>
                          <a:effectLst/>
                          <a:latin typeface="Calibri" panose="020F0502020204030204" pitchFamily="34" charset="0"/>
                        </a:rPr>
                        <a:t>Lot Size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200" b="1" i="0" u="none" strike="noStrike" dirty="0">
                          <a:solidFill>
                            <a:srgbClr val="FFFFFF"/>
                          </a:solidFill>
                          <a:effectLst/>
                          <a:latin typeface="Calibri" panose="020F0502020204030204" pitchFamily="34" charset="0"/>
                        </a:rPr>
                        <a:t>Shed Size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4202700355"/>
                  </a:ext>
                </a:extLst>
              </a:tr>
              <a:tr h="203200">
                <a:tc>
                  <a:txBody>
                    <a:bodyPr/>
                    <a:lstStyle/>
                    <a:p>
                      <a:pPr algn="ctr" fontAlgn="b"/>
                      <a:r>
                        <a:rPr lang="en-US" sz="1200" b="0" i="0" u="none" strike="noStrike" dirty="0">
                          <a:solidFill>
                            <a:srgbClr val="000000"/>
                          </a:solidFill>
                          <a:effectLst/>
                          <a:latin typeface="Calibri" panose="020F0502020204030204" pitchFamily="34" charset="0"/>
                        </a:rPr>
                        <a:t>Single Family</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1/8 acre to 1/4 acre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Up to 12x12</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99557967"/>
                  </a:ext>
                </a:extLst>
              </a:tr>
              <a:tr h="203200">
                <a:tc>
                  <a:txBody>
                    <a:bodyPr/>
                    <a:lstStyle/>
                    <a:p>
                      <a:pPr algn="ctr" fontAlgn="b"/>
                      <a:r>
                        <a:rPr lang="en-US" sz="1200" b="0" i="0" u="none" strike="noStrike" dirty="0">
                          <a:solidFill>
                            <a:srgbClr val="000000"/>
                          </a:solidFill>
                          <a:effectLst/>
                          <a:latin typeface="Calibri" panose="020F0502020204030204" pitchFamily="34" charset="0"/>
                        </a:rPr>
                        <a:t>Single Family</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1/4 acre to 1/3 acre</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Up to 12x14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0682983"/>
                  </a:ext>
                </a:extLst>
              </a:tr>
              <a:tr h="203200">
                <a:tc>
                  <a:txBody>
                    <a:bodyPr/>
                    <a:lstStyle/>
                    <a:p>
                      <a:pPr algn="ctr" fontAlgn="b"/>
                      <a:r>
                        <a:rPr lang="en-US" sz="1200" b="0" i="0" u="none" strike="noStrike" dirty="0">
                          <a:solidFill>
                            <a:srgbClr val="000000"/>
                          </a:solidFill>
                          <a:effectLst/>
                          <a:latin typeface="Calibri" panose="020F0502020204030204" pitchFamily="34" charset="0"/>
                        </a:rPr>
                        <a:t>Single Family</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&gt;1/3 acre</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Up to 12x16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68396408"/>
                  </a:ext>
                </a:extLst>
              </a:tr>
              <a:tr h="203200">
                <a:tc>
                  <a:txBody>
                    <a:bodyPr/>
                    <a:lstStyle/>
                    <a:p>
                      <a:pPr algn="ctr" fontAlgn="b"/>
                      <a:r>
                        <a:rPr lang="en-US" sz="1200" b="0" i="0" u="none" strike="noStrike" dirty="0">
                          <a:solidFill>
                            <a:srgbClr val="000000"/>
                          </a:solidFill>
                          <a:effectLst/>
                          <a:latin typeface="Calibri" panose="020F0502020204030204" pitchFamily="34" charset="0"/>
                        </a:rPr>
                        <a:t>Townhomes*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All lot Sized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Up to 8x10</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441504"/>
                  </a:ext>
                </a:extLst>
              </a:tr>
              <a:tr h="203200">
                <a:tc gridSpan="3">
                  <a:txBody>
                    <a:bodyPr/>
                    <a:lstStyle/>
                    <a:p>
                      <a:pPr algn="l" fontAlgn="b"/>
                      <a:r>
                        <a:rPr lang="en-US" sz="1000" b="0" i="0" u="none" strike="noStrike" dirty="0">
                          <a:solidFill>
                            <a:srgbClr val="000000"/>
                          </a:solidFill>
                          <a:effectLst/>
                          <a:latin typeface="Calibri" panose="020F0502020204030204" pitchFamily="34" charset="0"/>
                        </a:rPr>
                        <a:t>*All townhome lit sizes in WGM restrict shed sized to 80 sq ft due to  Town setback requirements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75612990"/>
                  </a:ext>
                </a:extLst>
              </a:tr>
            </a:tbl>
          </a:graphicData>
        </a:graphic>
      </p:graphicFrame>
    </p:spTree>
    <p:extLst>
      <p:ext uri="{BB962C8B-B14F-4D97-AF65-F5344CB8AC3E}">
        <p14:creationId xmlns:p14="http://schemas.microsoft.com/office/powerpoint/2010/main" val="389762849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Middletown Police Updates</a:t>
            </a:r>
          </a:p>
        </p:txBody>
      </p:sp>
      <p:sp>
        <p:nvSpPr>
          <p:cNvPr id="3" name="Content Placeholder 2"/>
          <p:cNvSpPr>
            <a:spLocks noGrp="1"/>
          </p:cNvSpPr>
          <p:nvPr>
            <p:ph idx="1"/>
          </p:nvPr>
        </p:nvSpPr>
        <p:spPr>
          <a:xfrm>
            <a:off x="381000" y="1123261"/>
            <a:ext cx="8382000" cy="3151632"/>
          </a:xfrm>
        </p:spPr>
        <p:txBody>
          <a:bodyPr/>
          <a:lstStyle/>
          <a:p>
            <a:r>
              <a:rPr lang="en-US" sz="1600" dirty="0"/>
              <a:t>87 calls for MPD service to WGM YTD (as of 12/16/2021)</a:t>
            </a:r>
          </a:p>
          <a:p>
            <a:pPr lvl="1"/>
            <a:r>
              <a:rPr lang="en-US" sz="1600" dirty="0"/>
              <a:t>15 property check calls (18%)</a:t>
            </a:r>
          </a:p>
          <a:p>
            <a:pPr lvl="1"/>
            <a:r>
              <a:rPr lang="en-US" sz="1600" dirty="0"/>
              <a:t>13 vehicle stops (15%)</a:t>
            </a:r>
          </a:p>
          <a:p>
            <a:pPr lvl="1"/>
            <a:r>
              <a:rPr lang="en-US" sz="1600" dirty="0"/>
              <a:t>11 suspicious vehicles (13%)</a:t>
            </a:r>
          </a:p>
          <a:p>
            <a:pPr lvl="1"/>
            <a:r>
              <a:rPr lang="en-US" sz="1600" dirty="0"/>
              <a:t>5 parking violations (6%)</a:t>
            </a:r>
          </a:p>
          <a:p>
            <a:pPr>
              <a:buFont typeface="Arial" panose="020B0604020202020204" pitchFamily="34" charset="0"/>
              <a:buChar char="•"/>
            </a:pPr>
            <a:r>
              <a:rPr lang="en-US" sz="1600" dirty="0"/>
              <a:t>WGM calls for service are on the lower end of total calls YTD 2021 in Middletown</a:t>
            </a:r>
          </a:p>
          <a:p>
            <a:pPr>
              <a:buFont typeface="Arial" panose="020B0604020202020204" pitchFamily="34" charset="0"/>
              <a:buChar char="•"/>
            </a:pPr>
            <a:r>
              <a:rPr lang="en-US" sz="1600" dirty="0"/>
              <a:t>Crimes in the community are largely committed by non-residents of WGM</a:t>
            </a:r>
          </a:p>
          <a:p>
            <a:pPr>
              <a:buFont typeface="Arial" panose="020B0604020202020204" pitchFamily="34" charset="0"/>
              <a:buChar char="•"/>
            </a:pPr>
            <a:r>
              <a:rPr lang="en-US" sz="1600" dirty="0"/>
              <a:t>Theft from/of motor vehicles the largest driver of calls</a:t>
            </a:r>
          </a:p>
          <a:p>
            <a:pPr>
              <a:buFont typeface="Arial" panose="020B0604020202020204" pitchFamily="34" charset="0"/>
              <a:buChar char="•"/>
            </a:pPr>
            <a:r>
              <a:rPr lang="en-US" sz="1600" dirty="0"/>
              <a:t>Residents encouraged to lock your vehicles, remove keys, and do not leave valuables inside</a:t>
            </a:r>
          </a:p>
          <a:p>
            <a:pPr>
              <a:buFont typeface="Arial" panose="020B0604020202020204" pitchFamily="34" charset="0"/>
              <a:buChar char="•"/>
            </a:pPr>
            <a:r>
              <a:rPr lang="en-US" sz="1600" dirty="0"/>
              <a:t>Crime trends are largely coming form suspects in Wilmington and are county wide issues</a:t>
            </a:r>
          </a:p>
          <a:p>
            <a:pPr>
              <a:buFont typeface="Arial" panose="020B0604020202020204" pitchFamily="34" charset="0"/>
              <a:buChar char="•"/>
            </a:pPr>
            <a:r>
              <a:rPr lang="en-US" sz="1600" dirty="0"/>
              <a:t>Delaware Crime Stoppers is another resource to report crimes anonymously. Tips can be reported anonymously here:  </a:t>
            </a:r>
            <a:r>
              <a:rPr lang="en-US" sz="1600" dirty="0">
                <a:hlinkClick r:id="rId3"/>
              </a:rPr>
              <a:t>https://www.p3tips.com/tipform.aspx?ID=346&amp;CX=040404</a:t>
            </a:r>
            <a:endParaRPr lang="en-US" sz="16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0158372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Text Placeholder 2"/>
          <p:cNvSpPr txBox="1">
            <a:spLocks/>
          </p:cNvSpPr>
          <p:nvPr/>
        </p:nvSpPr>
        <p:spPr>
          <a:xfrm>
            <a:off x="381000" y="1143000"/>
            <a:ext cx="8382000" cy="4800600"/>
          </a:xfrm>
          <a:prstGeom prst="rect">
            <a:avLst/>
          </a:prstGeom>
        </p:spPr>
        <p:txBody>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Call to Order</a:t>
            </a:r>
          </a:p>
          <a:p>
            <a:r>
              <a:rPr lang="en-US" sz="2800" dirty="0"/>
              <a:t>President’s Report</a:t>
            </a:r>
          </a:p>
          <a:p>
            <a:r>
              <a:rPr lang="en-US" sz="2800" dirty="0"/>
              <a:t>Treasurer’s Report</a:t>
            </a:r>
          </a:p>
          <a:p>
            <a:r>
              <a:rPr lang="en-US" sz="2800" dirty="0"/>
              <a:t>Architectural Review</a:t>
            </a:r>
          </a:p>
          <a:p>
            <a:r>
              <a:rPr lang="en-US" sz="2800" dirty="0"/>
              <a:t>Old Business</a:t>
            </a:r>
          </a:p>
          <a:p>
            <a:r>
              <a:rPr lang="en-US" sz="2800" dirty="0"/>
              <a:t>New Business</a:t>
            </a:r>
          </a:p>
          <a:p>
            <a:r>
              <a:rPr lang="en-US" sz="2800" dirty="0"/>
              <a:t>Election of Directors </a:t>
            </a:r>
            <a:r>
              <a:rPr lang="mr-IN" sz="2800" dirty="0"/>
              <a:t>–</a:t>
            </a:r>
            <a:r>
              <a:rPr lang="en-US" sz="2800" dirty="0"/>
              <a:t> If Necessary</a:t>
            </a:r>
          </a:p>
          <a:p>
            <a:r>
              <a:rPr lang="en-US" sz="2800" dirty="0"/>
              <a:t>Q&amp;A/Adjournment</a:t>
            </a:r>
          </a:p>
        </p:txBody>
      </p:sp>
      <p:cxnSp>
        <p:nvCxnSpPr>
          <p:cNvPr id="7" name="Straight Connector 6"/>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9044067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Updates</a:t>
            </a:r>
          </a:p>
        </p:txBody>
      </p:sp>
      <p:sp>
        <p:nvSpPr>
          <p:cNvPr id="3" name="Content Placeholder 2"/>
          <p:cNvSpPr>
            <a:spLocks noGrp="1"/>
          </p:cNvSpPr>
          <p:nvPr>
            <p:ph idx="1"/>
          </p:nvPr>
        </p:nvSpPr>
        <p:spPr>
          <a:xfrm>
            <a:off x="381000" y="685800"/>
            <a:ext cx="8382000" cy="2296013"/>
          </a:xfrm>
        </p:spPr>
        <p:txBody>
          <a:bodyPr/>
          <a:lstStyle/>
          <a:p>
            <a:pPr marL="0" indent="0">
              <a:buNone/>
            </a:pPr>
            <a:endParaRPr lang="en-US" sz="2400" dirty="0"/>
          </a:p>
          <a:p>
            <a:r>
              <a:rPr lang="en-US" sz="2400" dirty="0"/>
              <a:t>New Appoquinimink Library – Silver Lake Park – Fall 2022</a:t>
            </a:r>
          </a:p>
          <a:p>
            <a:r>
              <a:rPr lang="en-US" sz="2400" dirty="0"/>
              <a:t>DE-299 Widening (SR1 to Catherine St) – Completion Fall 2023</a:t>
            </a:r>
          </a:p>
          <a:p>
            <a:r>
              <a:rPr lang="en-US" sz="2400" dirty="0"/>
              <a:t>Middletown YMCA – Silver Lake Park – 2024/2025</a:t>
            </a:r>
          </a:p>
          <a:p>
            <a:r>
              <a:rPr lang="en-US" sz="2400" dirty="0"/>
              <a:t>NCC Regional Park – Shallcross Lake Road – 2024</a:t>
            </a:r>
          </a:p>
          <a:p>
            <a:pPr lvl="1"/>
            <a:endParaRPr lang="en-US" sz="20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7029906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Springfield Fire</a:t>
            </a:r>
          </a:p>
        </p:txBody>
      </p:sp>
      <p:sp>
        <p:nvSpPr>
          <p:cNvPr id="3" name="Content Placeholder 2"/>
          <p:cNvSpPr>
            <a:spLocks noGrp="1"/>
          </p:cNvSpPr>
          <p:nvPr>
            <p:ph idx="1"/>
          </p:nvPr>
        </p:nvSpPr>
        <p:spPr>
          <a:xfrm>
            <a:off x="381000" y="685800"/>
            <a:ext cx="8382000" cy="1551194"/>
          </a:xfrm>
        </p:spPr>
        <p:txBody>
          <a:bodyPr/>
          <a:lstStyle/>
          <a:p>
            <a:pPr marL="0" indent="0">
              <a:buNone/>
            </a:pPr>
            <a:endParaRPr lang="en-US" sz="2400" dirty="0"/>
          </a:p>
          <a:p>
            <a:r>
              <a:rPr lang="en-US" sz="2400" dirty="0"/>
              <a:t>Fire damaged 4 units on the 100 block of Springfield Circle</a:t>
            </a:r>
          </a:p>
          <a:p>
            <a:r>
              <a:rPr lang="en-US" sz="2400" dirty="0"/>
              <a:t>Cause under investigation</a:t>
            </a:r>
          </a:p>
          <a:p>
            <a:r>
              <a:rPr lang="en-US" sz="2400" dirty="0"/>
              <a:t>4 families displaced</a:t>
            </a:r>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6" name="Table 5">
            <a:extLst>
              <a:ext uri="{FF2B5EF4-FFF2-40B4-BE49-F238E27FC236}">
                <a16:creationId xmlns:a16="http://schemas.microsoft.com/office/drawing/2014/main" id="{7B21A005-70F4-774B-BAE0-5039FD1B8A24}"/>
              </a:ext>
            </a:extLst>
          </p:cNvPr>
          <p:cNvGraphicFramePr>
            <a:graphicFrameLocks noGrp="1"/>
          </p:cNvGraphicFramePr>
          <p:nvPr>
            <p:extLst>
              <p:ext uri="{D42A27DB-BD31-4B8C-83A1-F6EECF244321}">
                <p14:modId xmlns:p14="http://schemas.microsoft.com/office/powerpoint/2010/main" val="1730327434"/>
              </p:ext>
            </p:extLst>
          </p:nvPr>
        </p:nvGraphicFramePr>
        <p:xfrm>
          <a:off x="381001" y="2407714"/>
          <a:ext cx="8381999" cy="870922"/>
        </p:xfrm>
        <a:graphic>
          <a:graphicData uri="http://schemas.openxmlformats.org/drawingml/2006/table">
            <a:tbl>
              <a:tblPr/>
              <a:tblGrid>
                <a:gridCol w="1510270">
                  <a:extLst>
                    <a:ext uri="{9D8B030D-6E8A-4147-A177-3AD203B41FA5}">
                      <a16:colId xmlns:a16="http://schemas.microsoft.com/office/drawing/2014/main" val="2222162796"/>
                    </a:ext>
                  </a:extLst>
                </a:gridCol>
                <a:gridCol w="650578">
                  <a:extLst>
                    <a:ext uri="{9D8B030D-6E8A-4147-A177-3AD203B41FA5}">
                      <a16:colId xmlns:a16="http://schemas.microsoft.com/office/drawing/2014/main" val="4232477045"/>
                    </a:ext>
                  </a:extLst>
                </a:gridCol>
                <a:gridCol w="650578">
                  <a:extLst>
                    <a:ext uri="{9D8B030D-6E8A-4147-A177-3AD203B41FA5}">
                      <a16:colId xmlns:a16="http://schemas.microsoft.com/office/drawing/2014/main" val="1977792629"/>
                    </a:ext>
                  </a:extLst>
                </a:gridCol>
                <a:gridCol w="1969160">
                  <a:extLst>
                    <a:ext uri="{9D8B030D-6E8A-4147-A177-3AD203B41FA5}">
                      <a16:colId xmlns:a16="http://schemas.microsoft.com/office/drawing/2014/main" val="971341796"/>
                    </a:ext>
                  </a:extLst>
                </a:gridCol>
                <a:gridCol w="2416432">
                  <a:extLst>
                    <a:ext uri="{9D8B030D-6E8A-4147-A177-3AD203B41FA5}">
                      <a16:colId xmlns:a16="http://schemas.microsoft.com/office/drawing/2014/main" val="3104840990"/>
                    </a:ext>
                  </a:extLst>
                </a:gridCol>
                <a:gridCol w="1184981">
                  <a:extLst>
                    <a:ext uri="{9D8B030D-6E8A-4147-A177-3AD203B41FA5}">
                      <a16:colId xmlns:a16="http://schemas.microsoft.com/office/drawing/2014/main" val="2628108984"/>
                    </a:ext>
                  </a:extLst>
                </a:gridCol>
              </a:tblGrid>
              <a:tr h="123948">
                <a:tc>
                  <a:txBody>
                    <a:bodyPr/>
                    <a:lstStyle/>
                    <a:p>
                      <a:pPr algn="ctr" fontAlgn="t"/>
                      <a:r>
                        <a:rPr lang="en-US" sz="700" b="1" i="0" u="none" strike="noStrike" dirty="0">
                          <a:solidFill>
                            <a:srgbClr val="FFFFFF"/>
                          </a:solidFill>
                          <a:effectLst/>
                          <a:latin typeface="Calibri" panose="020F0502020204030204" pitchFamily="34" charset="0"/>
                        </a:rPr>
                        <a:t>Family</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dirty="0">
                          <a:solidFill>
                            <a:srgbClr val="FFFFFF"/>
                          </a:solidFill>
                          <a:effectLst/>
                          <a:latin typeface="Calibri" panose="020F0502020204030204" pitchFamily="34" charset="0"/>
                        </a:rPr>
                        <a:t>Address</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dirty="0">
                          <a:solidFill>
                            <a:srgbClr val="FFFFFF"/>
                          </a:solidFill>
                          <a:effectLst/>
                          <a:latin typeface="Calibri" panose="020F0502020204030204" pitchFamily="34" charset="0"/>
                        </a:rPr>
                        <a:t>Phone</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dirty="0">
                          <a:solidFill>
                            <a:srgbClr val="FFFFFF"/>
                          </a:solidFill>
                          <a:effectLst/>
                          <a:latin typeface="Calibri" panose="020F0502020204030204" pitchFamily="34" charset="0"/>
                        </a:rPr>
                        <a:t>Family members</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dirty="0">
                          <a:solidFill>
                            <a:srgbClr val="FFFFFF"/>
                          </a:solidFill>
                          <a:effectLst/>
                          <a:latin typeface="Calibri" panose="020F0502020204030204" pitchFamily="34" charset="0"/>
                        </a:rPr>
                        <a:t>Needs</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dirty="0">
                          <a:solidFill>
                            <a:srgbClr val="FFFFFF"/>
                          </a:solidFill>
                          <a:effectLst/>
                          <a:latin typeface="Calibri" panose="020F0502020204030204" pitchFamily="34" charset="0"/>
                        </a:rPr>
                        <a:t>GoFundMe</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974635308"/>
                  </a:ext>
                </a:extLst>
              </a:tr>
              <a:tr h="123948">
                <a:tc>
                  <a:txBody>
                    <a:bodyPr/>
                    <a:lstStyle/>
                    <a:p>
                      <a:pPr algn="ctr" fontAlgn="t"/>
                      <a:r>
                        <a:rPr lang="en-US" sz="700" b="0" i="0" u="none" strike="noStrike" dirty="0">
                          <a:solidFill>
                            <a:srgbClr val="000000"/>
                          </a:solidFill>
                          <a:effectLst/>
                          <a:latin typeface="Calibri" panose="020F0502020204030204" pitchFamily="34" charset="0"/>
                        </a:rPr>
                        <a:t>Jefferson Family</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132 Springfield </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609-424-6566</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2 adults, 12 year old</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Food, clothing and personal items</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sng" strike="noStrike" dirty="0">
                          <a:solidFill>
                            <a:srgbClr val="0563C1"/>
                          </a:solidFill>
                          <a:effectLst/>
                          <a:latin typeface="Calibri" panose="020F0502020204030204" pitchFamily="34" charset="0"/>
                          <a:hlinkClick r:id="rId3"/>
                        </a:rPr>
                        <a:t>https://gofund.me/7aab81d6</a:t>
                      </a:r>
                      <a:endParaRPr lang="en-US" sz="700" b="0" i="0" u="sng" strike="noStrike" dirty="0">
                        <a:solidFill>
                          <a:srgbClr val="0563C1"/>
                        </a:solidFill>
                        <a:effectLst/>
                        <a:latin typeface="Calibri" panose="020F0502020204030204" pitchFamily="34" charset="0"/>
                      </a:endParaRP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161657"/>
                  </a:ext>
                </a:extLst>
              </a:tr>
              <a:tr h="123948">
                <a:tc>
                  <a:txBody>
                    <a:bodyPr/>
                    <a:lstStyle/>
                    <a:p>
                      <a:pPr algn="ctr" fontAlgn="t"/>
                      <a:r>
                        <a:rPr lang="en-US" sz="700" b="0" i="0" u="none" strike="noStrike" dirty="0">
                          <a:solidFill>
                            <a:srgbClr val="000000"/>
                          </a:solidFill>
                          <a:effectLst/>
                          <a:latin typeface="Calibri" panose="020F0502020204030204" pitchFamily="34" charset="0"/>
                        </a:rPr>
                        <a:t>Bascone/Zell Family</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134 Springfield </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302-660-1898</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2 adults/2 dogs (50lbs)</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Temporary housing that accepts dogs</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sng" strike="noStrike" dirty="0">
                          <a:solidFill>
                            <a:srgbClr val="0563C1"/>
                          </a:solidFill>
                          <a:effectLst/>
                          <a:latin typeface="Calibri" panose="020F0502020204030204" pitchFamily="34" charset="0"/>
                          <a:hlinkClick r:id="rId4"/>
                        </a:rPr>
                        <a:t>https://gofund.me/79e21b99</a:t>
                      </a:r>
                      <a:endParaRPr lang="en-US" sz="700" b="0" i="0" u="sng" strike="noStrike" dirty="0">
                        <a:solidFill>
                          <a:srgbClr val="0563C1"/>
                        </a:solidFill>
                        <a:effectLst/>
                        <a:latin typeface="Calibri" panose="020F0502020204030204" pitchFamily="34" charset="0"/>
                      </a:endParaRP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304956"/>
                  </a:ext>
                </a:extLst>
              </a:tr>
              <a:tr h="123948">
                <a:tc>
                  <a:txBody>
                    <a:bodyPr/>
                    <a:lstStyle/>
                    <a:p>
                      <a:pPr algn="ctr" fontAlgn="t"/>
                      <a:r>
                        <a:rPr lang="en-US" sz="700" b="0" i="0" u="none" strike="noStrike" dirty="0">
                          <a:solidFill>
                            <a:srgbClr val="000000"/>
                          </a:solidFill>
                          <a:effectLst/>
                          <a:latin typeface="Calibri" panose="020F0502020204030204" pitchFamily="34" charset="0"/>
                        </a:rPr>
                        <a:t>TBD</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136 Springfield</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2989077"/>
                  </a:ext>
                </a:extLst>
              </a:tr>
              <a:tr h="375130">
                <a:tc>
                  <a:txBody>
                    <a:bodyPr/>
                    <a:lstStyle/>
                    <a:p>
                      <a:pPr algn="ctr" fontAlgn="t"/>
                      <a:r>
                        <a:rPr lang="en-US" sz="700" b="0" i="0" u="none" strike="noStrike" dirty="0">
                          <a:solidFill>
                            <a:srgbClr val="000000"/>
                          </a:solidFill>
                          <a:effectLst/>
                          <a:latin typeface="Calibri" panose="020F0502020204030204" pitchFamily="34" charset="0"/>
                        </a:rPr>
                        <a:t>Campbell Family</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138 Springfield </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215-626-5789</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2 adults/4 children ages 10, 15, and infant twins)</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none" strike="noStrike" dirty="0">
                          <a:solidFill>
                            <a:srgbClr val="000000"/>
                          </a:solidFill>
                          <a:effectLst/>
                          <a:latin typeface="Calibri" panose="020F0502020204030204" pitchFamily="34" charset="0"/>
                        </a:rPr>
                        <a:t>Clothing, sneakers, coat for ages 10 &amp; 15; Bottles, wipes, pacifiers, strollers, anything baby</a:t>
                      </a: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700" b="0" i="0" u="sng" strike="noStrike" dirty="0">
                          <a:solidFill>
                            <a:srgbClr val="0563C1"/>
                          </a:solidFill>
                          <a:effectLst/>
                          <a:latin typeface="Calibri" panose="020F0502020204030204" pitchFamily="34" charset="0"/>
                          <a:hlinkClick r:id="rId5"/>
                        </a:rPr>
                        <a:t>https://gofund.me/9865bcc4</a:t>
                      </a:r>
                      <a:endParaRPr lang="en-US" sz="700" b="0" i="0" u="sng" strike="noStrike" dirty="0">
                        <a:solidFill>
                          <a:srgbClr val="0563C1"/>
                        </a:solidFill>
                        <a:effectLst/>
                        <a:latin typeface="Calibri" panose="020F0502020204030204" pitchFamily="34" charset="0"/>
                      </a:endParaRPr>
                    </a:p>
                  </a:txBody>
                  <a:tcPr marL="5810" marR="5810" marT="58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9148494"/>
                  </a:ext>
                </a:extLst>
              </a:tr>
            </a:tbl>
          </a:graphicData>
        </a:graphic>
      </p:graphicFrame>
    </p:spTree>
    <p:extLst>
      <p:ext uri="{BB962C8B-B14F-4D97-AF65-F5344CB8AC3E}">
        <p14:creationId xmlns:p14="http://schemas.microsoft.com/office/powerpoint/2010/main" val="310384061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 of Directors</a:t>
            </a:r>
          </a:p>
        </p:txBody>
      </p:sp>
      <p:sp>
        <p:nvSpPr>
          <p:cNvPr id="3" name="Content Placeholder 2"/>
          <p:cNvSpPr>
            <a:spLocks noGrp="1"/>
          </p:cNvSpPr>
          <p:nvPr>
            <p:ph idx="1"/>
          </p:nvPr>
        </p:nvSpPr>
        <p:spPr>
          <a:xfrm>
            <a:off x="381000" y="1093345"/>
            <a:ext cx="8382000" cy="5266057"/>
          </a:xfrm>
        </p:spPr>
        <p:txBody>
          <a:bodyPr/>
          <a:lstStyle/>
          <a:p>
            <a:r>
              <a:rPr lang="en-US" sz="2000" dirty="0"/>
              <a:t>The community elects up to five directors each year</a:t>
            </a:r>
          </a:p>
          <a:p>
            <a:r>
              <a:rPr lang="en-US" sz="2000" dirty="0"/>
              <a:t>Written nominations solicited in advance by mail or email (due 2/8/22)</a:t>
            </a:r>
          </a:p>
          <a:p>
            <a:r>
              <a:rPr lang="en-US" sz="2000" dirty="0"/>
              <a:t>Quorum of 176 homes (30%) is required to hold election</a:t>
            </a:r>
          </a:p>
          <a:p>
            <a:r>
              <a:rPr lang="en-US" sz="2000" dirty="0"/>
              <a:t>If no quorum exists, current directors remain in place until next election</a:t>
            </a:r>
          </a:p>
          <a:p>
            <a:r>
              <a:rPr lang="en-US" sz="2000" dirty="0"/>
              <a:t>If fewer than 6 nominations, all nominated directors are appointed to the board without an election</a:t>
            </a:r>
          </a:p>
          <a:p>
            <a:r>
              <a:rPr lang="en-US" sz="2000" dirty="0"/>
              <a:t>No write-ins permitted </a:t>
            </a:r>
          </a:p>
          <a:p>
            <a:pPr lvl="0"/>
            <a:r>
              <a:rPr lang="en-US" sz="2000" dirty="0"/>
              <a:t>Vote determines the directors who will sit on the board.  Specific officer positions are voted on by the board itself once elected.</a:t>
            </a:r>
          </a:p>
          <a:p>
            <a:pPr marL="0" indent="0">
              <a:buNone/>
            </a:pPr>
            <a:endParaRPr lang="en-US" sz="800" dirty="0"/>
          </a:p>
          <a:p>
            <a:pPr marL="0" indent="0">
              <a:buNone/>
            </a:pPr>
            <a:r>
              <a:rPr lang="en-US" sz="2400" b="1" u="sng" dirty="0"/>
              <a:t>Nominees</a:t>
            </a:r>
            <a:r>
              <a:rPr lang="en-US" sz="2400" b="1" dirty="0"/>
              <a:t>-</a:t>
            </a:r>
            <a:r>
              <a:rPr lang="en-US" sz="2400" dirty="0"/>
              <a:t> Received 5 total nominations:</a:t>
            </a:r>
          </a:p>
          <a:p>
            <a:pPr lvl="1"/>
            <a:r>
              <a:rPr lang="en-US" sz="2200" dirty="0"/>
              <a:t>Aaron Blythe – Current President</a:t>
            </a:r>
          </a:p>
          <a:p>
            <a:pPr lvl="1"/>
            <a:r>
              <a:rPr lang="en-US" sz="2200" dirty="0"/>
              <a:t>Joyce Kidd – Current Vice President</a:t>
            </a:r>
          </a:p>
          <a:p>
            <a:pPr lvl="1"/>
            <a:r>
              <a:rPr lang="en-US" sz="2200" dirty="0"/>
              <a:t>Tony Tagliaferro – Current Treasurer</a:t>
            </a:r>
          </a:p>
          <a:p>
            <a:pPr lvl="1"/>
            <a:r>
              <a:rPr lang="en-US" sz="2200" dirty="0"/>
              <a:t>Brian Yarborough – Current Secretary</a:t>
            </a:r>
          </a:p>
          <a:p>
            <a:pPr lvl="1"/>
            <a:r>
              <a:rPr lang="en-US" sz="2200" dirty="0"/>
              <a:t>Jackie Brown – Current At-large Member</a:t>
            </a:r>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31483579"/>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382000" cy="664797"/>
          </a:xfrm>
        </p:spPr>
        <p:txBody>
          <a:bodyPr/>
          <a:lstStyle/>
          <a:p>
            <a:pPr algn="ctr"/>
            <a:r>
              <a:rPr lang="en-US" dirty="0"/>
              <a:t> Q&amp;A/Adjournment</a:t>
            </a:r>
          </a:p>
        </p:txBody>
      </p:sp>
      <p:sp>
        <p:nvSpPr>
          <p:cNvPr id="3" name="TextBox 2"/>
          <p:cNvSpPr txBox="1"/>
          <p:nvPr/>
        </p:nvSpPr>
        <p:spPr>
          <a:xfrm>
            <a:off x="685800" y="2743200"/>
            <a:ext cx="7772400" cy="3970318"/>
          </a:xfrm>
          <a:prstGeom prst="rect">
            <a:avLst/>
          </a:prstGeom>
          <a:noFill/>
        </p:spPr>
        <p:txBody>
          <a:bodyPr wrap="square" rtlCol="0">
            <a:spAutoFit/>
          </a:bodyPr>
          <a:lstStyle/>
          <a:p>
            <a:pPr algn="ctr"/>
            <a:r>
              <a:rPr lang="en-US" dirty="0"/>
              <a:t>Website: </a:t>
            </a:r>
            <a:r>
              <a:rPr lang="en-US" dirty="0">
                <a:hlinkClick r:id="rId2"/>
              </a:rPr>
              <a:t>www.willowgrovemillhoa.com</a:t>
            </a:r>
            <a:endParaRPr lang="en-US" dirty="0"/>
          </a:p>
          <a:p>
            <a:pPr algn="ctr"/>
            <a:r>
              <a:rPr lang="en-US" dirty="0"/>
              <a:t>Facebook: </a:t>
            </a:r>
            <a:r>
              <a:rPr lang="en-US" u="sng" dirty="0">
                <a:solidFill>
                  <a:schemeClr val="tx2"/>
                </a:solidFill>
              </a:rPr>
              <a:t>Willow Grove Mill HOA</a:t>
            </a:r>
          </a:p>
          <a:p>
            <a:pPr algn="ctr"/>
            <a:r>
              <a:rPr lang="en-US" dirty="0"/>
              <a:t>Email: </a:t>
            </a:r>
            <a:r>
              <a:rPr lang="en-US" dirty="0">
                <a:hlinkClick r:id="rId3"/>
              </a:rPr>
              <a:t>contactus@willowgrovemillhoa.com</a:t>
            </a:r>
            <a:endParaRPr lang="en-US" dirty="0"/>
          </a:p>
          <a:p>
            <a:pPr algn="ctr"/>
            <a:r>
              <a:rPr lang="en-US" dirty="0"/>
              <a:t>ARC Review: </a:t>
            </a:r>
            <a:r>
              <a:rPr lang="en-US" dirty="0">
                <a:hlinkClick r:id="rId4"/>
              </a:rPr>
              <a:t>arcreview@willowgrovemillhoa.com</a:t>
            </a:r>
            <a:endParaRPr lang="en-US" dirty="0"/>
          </a:p>
          <a:p>
            <a:pPr algn="ctr"/>
            <a:endParaRPr lang="en-US" dirty="0"/>
          </a:p>
          <a:p>
            <a:pPr algn="ctr"/>
            <a:r>
              <a:rPr lang="en-US" u="sng" dirty="0"/>
              <a:t>Board of Directors</a:t>
            </a:r>
          </a:p>
          <a:p>
            <a:pPr algn="ctr"/>
            <a:r>
              <a:rPr lang="en-US" dirty="0"/>
              <a:t>Aaron Blythe, President – 302-378-7850</a:t>
            </a:r>
          </a:p>
          <a:p>
            <a:pPr algn="ctr"/>
            <a:r>
              <a:rPr lang="en-US" dirty="0"/>
              <a:t>Joyce Kidd, Vice President – 302-376-6381</a:t>
            </a:r>
          </a:p>
          <a:p>
            <a:pPr algn="ctr"/>
            <a:r>
              <a:rPr lang="en-US" dirty="0"/>
              <a:t>Brian Yarborough, Secretary – 302-449-2744</a:t>
            </a:r>
          </a:p>
          <a:p>
            <a:pPr algn="ctr"/>
            <a:r>
              <a:rPr lang="en-US" dirty="0"/>
              <a:t>Tony Tagliaferro, Treasurer – 845 913-8327</a:t>
            </a:r>
          </a:p>
          <a:p>
            <a:pPr algn="ctr"/>
            <a:r>
              <a:rPr lang="en-US" dirty="0"/>
              <a:t>Jackie Brown, At-large –  856 979-5112</a:t>
            </a:r>
          </a:p>
          <a:p>
            <a:pPr algn="ctr"/>
            <a:br>
              <a:rPr lang="en-US" dirty="0"/>
            </a:br>
            <a:br>
              <a:rPr lang="en-US" dirty="0"/>
            </a:br>
            <a:endParaRPr lang="en-US" dirty="0"/>
          </a:p>
        </p:txBody>
      </p:sp>
    </p:spTree>
    <p:extLst>
      <p:ext uri="{BB962C8B-B14F-4D97-AF65-F5344CB8AC3E}">
        <p14:creationId xmlns:p14="http://schemas.microsoft.com/office/powerpoint/2010/main" val="87342879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President’s Report</a:t>
            </a:r>
          </a:p>
        </p:txBody>
      </p:sp>
      <p:sp>
        <p:nvSpPr>
          <p:cNvPr id="3" name="Content Placeholder 2"/>
          <p:cNvSpPr>
            <a:spLocks noGrp="1"/>
          </p:cNvSpPr>
          <p:nvPr>
            <p:ph idx="1"/>
          </p:nvPr>
        </p:nvSpPr>
        <p:spPr>
          <a:xfrm>
            <a:off x="381000" y="1143000"/>
            <a:ext cx="8382000" cy="5410200"/>
          </a:xfrm>
        </p:spPr>
        <p:txBody>
          <a:bodyPr>
            <a:normAutofit fontScale="47500" lnSpcReduction="20000"/>
          </a:bodyPr>
          <a:lstStyle/>
          <a:p>
            <a:r>
              <a:rPr lang="en-US" sz="5500" dirty="0"/>
              <a:t>Assessment – May 2021 </a:t>
            </a:r>
          </a:p>
          <a:p>
            <a:pPr lvl="1"/>
            <a:r>
              <a:rPr lang="en-US" sz="5100" dirty="0"/>
              <a:t>Bills (587) sent May 31</a:t>
            </a:r>
            <a:r>
              <a:rPr lang="en-US" sz="5100" baseline="30000" dirty="0"/>
              <a:t>st</a:t>
            </a:r>
            <a:r>
              <a:rPr lang="en-US" sz="5100" dirty="0"/>
              <a:t>, due June 30</a:t>
            </a:r>
            <a:r>
              <a:rPr lang="en-US" sz="5100" baseline="30000" dirty="0"/>
              <a:t>th</a:t>
            </a:r>
            <a:endParaRPr lang="en-US" sz="5100" dirty="0"/>
          </a:p>
          <a:p>
            <a:pPr lvl="1"/>
            <a:r>
              <a:rPr lang="en-US" sz="5100" dirty="0"/>
              <a:t>2021 – 75% compliance rate – 441 paid/146 unpaid </a:t>
            </a:r>
          </a:p>
          <a:p>
            <a:pPr lvl="1"/>
            <a:r>
              <a:rPr lang="en-US" sz="5100" dirty="0"/>
              <a:t>2020 – 69% compliance rate – 183 unpaid)</a:t>
            </a:r>
          </a:p>
          <a:p>
            <a:pPr lvl="1"/>
            <a:endParaRPr lang="en-US" sz="4800" dirty="0"/>
          </a:p>
          <a:p>
            <a:r>
              <a:rPr lang="en-US" sz="5500" dirty="0"/>
              <a:t>Inquiries 2021 (website, phone, mail, email) – 143 Total (2021 -175)</a:t>
            </a:r>
          </a:p>
          <a:p>
            <a:pPr lvl="1"/>
            <a:r>
              <a:rPr lang="en-US" sz="5100" dirty="0"/>
              <a:t>Deed Restrictions/ARC review questions</a:t>
            </a:r>
          </a:p>
          <a:p>
            <a:pPr lvl="1"/>
            <a:r>
              <a:rPr lang="en-US" sz="5100" dirty="0"/>
              <a:t>Dues/Budget/Mailing Address/Delinquent notices/Check cashed</a:t>
            </a:r>
          </a:p>
          <a:p>
            <a:pPr lvl="1"/>
            <a:r>
              <a:rPr lang="en-US" sz="5100" dirty="0"/>
              <a:t>Real estate closing agents/Attorneys/Insurance</a:t>
            </a:r>
          </a:p>
          <a:p>
            <a:pPr lvl="1"/>
            <a:r>
              <a:rPr lang="en-US" sz="5100" dirty="0"/>
              <a:t>Nuisance (Dogs, Property lines, Property maintenance, Mowing)</a:t>
            </a:r>
          </a:p>
          <a:p>
            <a:pPr lvl="1"/>
            <a:r>
              <a:rPr lang="en-US" sz="5100" dirty="0"/>
              <a:t>Other (Callbacks, requests for info)</a:t>
            </a:r>
          </a:p>
          <a:p>
            <a:pPr lvl="1"/>
            <a:r>
              <a:rPr lang="en-US" sz="5100" dirty="0"/>
              <a:t>Traffic/Parking/Roads/Vehicles</a:t>
            </a:r>
          </a:p>
          <a:p>
            <a:pPr lvl="1"/>
            <a:endParaRPr lang="en-US" sz="5100" dirty="0"/>
          </a:p>
          <a:p>
            <a:pPr marL="0" lvl="1" indent="0">
              <a:buNone/>
            </a:pPr>
            <a:endParaRPr lang="en-US" sz="5100" dirty="0"/>
          </a:p>
          <a:p>
            <a:pPr marL="517525" lvl="1" indent="0">
              <a:buNone/>
            </a:pPr>
            <a:endParaRPr lang="en-US" sz="5100" dirty="0"/>
          </a:p>
          <a:p>
            <a:endParaRPr lang="en-US" sz="26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9217585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952"/>
            <a:ext cx="8305800" cy="664797"/>
          </a:xfrm>
        </p:spPr>
        <p:txBody>
          <a:bodyPr>
            <a:normAutofit/>
          </a:bodyPr>
          <a:lstStyle/>
          <a:p>
            <a:r>
              <a:rPr lang="en-US" dirty="0"/>
              <a:t>Treasurer’s Report </a:t>
            </a:r>
            <a:r>
              <a:rPr lang="mr-IN" dirty="0"/>
              <a:t>–</a:t>
            </a:r>
            <a:r>
              <a:rPr lang="en-US" dirty="0"/>
              <a:t> 2021 Update</a:t>
            </a:r>
          </a:p>
        </p:txBody>
      </p:sp>
      <p:sp>
        <p:nvSpPr>
          <p:cNvPr id="3" name="Text Placeholder 2"/>
          <p:cNvSpPr>
            <a:spLocks noGrp="1"/>
          </p:cNvSpPr>
          <p:nvPr>
            <p:ph type="body" sz="quarter" idx="10"/>
          </p:nvPr>
        </p:nvSpPr>
        <p:spPr>
          <a:xfrm>
            <a:off x="381000" y="1143000"/>
            <a:ext cx="8382000" cy="1280351"/>
          </a:xfrm>
        </p:spPr>
        <p:txBody>
          <a:bodyPr/>
          <a:lstStyle/>
          <a:p>
            <a:endParaRPr lang="en-US" sz="2400" dirty="0"/>
          </a:p>
          <a:p>
            <a:endParaRPr lang="en-US" sz="2400" dirty="0"/>
          </a:p>
          <a:p>
            <a:endParaRPr lang="en-US" dirty="0"/>
          </a:p>
        </p:txBody>
      </p:sp>
      <p:cxnSp>
        <p:nvCxnSpPr>
          <p:cNvPr id="8" name="Straight Connector 7"/>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pic>
        <p:nvPicPr>
          <p:cNvPr id="10" name="Picture 9">
            <a:extLst>
              <a:ext uri="{FF2B5EF4-FFF2-40B4-BE49-F238E27FC236}">
                <a16:creationId xmlns:a16="http://schemas.microsoft.com/office/drawing/2014/main" id="{7C68AA26-6F2F-8648-B851-C2B812B5E0AA}"/>
              </a:ext>
            </a:extLst>
          </p:cNvPr>
          <p:cNvPicPr>
            <a:picLocks noChangeAspect="1"/>
          </p:cNvPicPr>
          <p:nvPr/>
        </p:nvPicPr>
        <p:blipFill>
          <a:blip r:embed="rId3"/>
          <a:stretch>
            <a:fillRect/>
          </a:stretch>
        </p:blipFill>
        <p:spPr>
          <a:xfrm>
            <a:off x="904875" y="980198"/>
            <a:ext cx="7334250" cy="5657850"/>
          </a:xfrm>
          <a:prstGeom prst="rect">
            <a:avLst/>
          </a:prstGeom>
        </p:spPr>
      </p:pic>
    </p:spTree>
    <p:extLst>
      <p:ext uri="{BB962C8B-B14F-4D97-AF65-F5344CB8AC3E}">
        <p14:creationId xmlns:p14="http://schemas.microsoft.com/office/powerpoint/2010/main" val="100376323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952"/>
            <a:ext cx="8305800" cy="664797"/>
          </a:xfrm>
        </p:spPr>
        <p:txBody>
          <a:bodyPr>
            <a:normAutofit/>
          </a:bodyPr>
          <a:lstStyle/>
          <a:p>
            <a:r>
              <a:rPr lang="en-US" dirty="0"/>
              <a:t>Treasurer’s Report </a:t>
            </a:r>
            <a:r>
              <a:rPr lang="mr-IN" dirty="0"/>
              <a:t>–</a:t>
            </a:r>
            <a:r>
              <a:rPr lang="en-US" dirty="0"/>
              <a:t> Proposed 2022</a:t>
            </a:r>
          </a:p>
        </p:txBody>
      </p:sp>
      <p:sp>
        <p:nvSpPr>
          <p:cNvPr id="3" name="Text Placeholder 2"/>
          <p:cNvSpPr>
            <a:spLocks noGrp="1"/>
          </p:cNvSpPr>
          <p:nvPr>
            <p:ph type="body" sz="quarter" idx="10"/>
          </p:nvPr>
        </p:nvSpPr>
        <p:spPr>
          <a:xfrm>
            <a:off x="381000" y="1143000"/>
            <a:ext cx="8382000" cy="1280351"/>
          </a:xfrm>
        </p:spPr>
        <p:txBody>
          <a:bodyPr/>
          <a:lstStyle/>
          <a:p>
            <a:endParaRPr lang="en-US" sz="2400" dirty="0"/>
          </a:p>
          <a:p>
            <a:endParaRPr lang="en-US" sz="2400" dirty="0"/>
          </a:p>
          <a:p>
            <a:endParaRPr lang="en-US" dirty="0"/>
          </a:p>
        </p:txBody>
      </p:sp>
      <p:cxnSp>
        <p:nvCxnSpPr>
          <p:cNvPr id="8" name="Straight Connector 7"/>
          <p:cNvCxnSpPr/>
          <p:nvPr/>
        </p:nvCxnSpPr>
        <p:spPr>
          <a:xfrm>
            <a:off x="457200" y="879161"/>
            <a:ext cx="8382000" cy="0"/>
          </a:xfrm>
          <a:prstGeom prst="line">
            <a:avLst/>
          </a:prstGeom>
        </p:spPr>
        <p:style>
          <a:lnRef idx="2">
            <a:schemeClr val="dk1"/>
          </a:lnRef>
          <a:fillRef idx="0">
            <a:schemeClr val="dk1"/>
          </a:fillRef>
          <a:effectRef idx="1">
            <a:schemeClr val="dk1"/>
          </a:effectRef>
          <a:fontRef idx="minor">
            <a:schemeClr val="tx1"/>
          </a:fontRef>
        </p:style>
      </p:cxnSp>
      <p:pic>
        <p:nvPicPr>
          <p:cNvPr id="7" name="Picture 6">
            <a:extLst>
              <a:ext uri="{FF2B5EF4-FFF2-40B4-BE49-F238E27FC236}">
                <a16:creationId xmlns:a16="http://schemas.microsoft.com/office/drawing/2014/main" id="{722C9D03-016C-1146-A43E-C0EE2E122172}"/>
              </a:ext>
            </a:extLst>
          </p:cNvPr>
          <p:cNvPicPr>
            <a:picLocks noChangeAspect="1"/>
          </p:cNvPicPr>
          <p:nvPr/>
        </p:nvPicPr>
        <p:blipFill>
          <a:blip r:embed="rId3"/>
          <a:stretch>
            <a:fillRect/>
          </a:stretch>
        </p:blipFill>
        <p:spPr>
          <a:xfrm>
            <a:off x="1023608" y="1019240"/>
            <a:ext cx="7249183" cy="5592227"/>
          </a:xfrm>
          <a:prstGeom prst="rect">
            <a:avLst/>
          </a:prstGeom>
        </p:spPr>
      </p:pic>
    </p:spTree>
    <p:extLst>
      <p:ext uri="{BB962C8B-B14F-4D97-AF65-F5344CB8AC3E}">
        <p14:creationId xmlns:p14="http://schemas.microsoft.com/office/powerpoint/2010/main" val="64511340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B3AE9-6C64-0C42-859F-3411C56FED49}"/>
              </a:ext>
            </a:extLst>
          </p:cNvPr>
          <p:cNvSpPr>
            <a:spLocks noGrp="1"/>
          </p:cNvSpPr>
          <p:nvPr>
            <p:ph type="ctrTitle"/>
          </p:nvPr>
        </p:nvSpPr>
        <p:spPr/>
        <p:txBody>
          <a:bodyPr/>
          <a:lstStyle/>
          <a:p>
            <a:r>
              <a:rPr lang="en-US" dirty="0"/>
              <a:t>Architectural Review</a:t>
            </a:r>
          </a:p>
        </p:txBody>
      </p:sp>
      <p:sp>
        <p:nvSpPr>
          <p:cNvPr id="3" name="Subtitle 2">
            <a:extLst>
              <a:ext uri="{FF2B5EF4-FFF2-40B4-BE49-F238E27FC236}">
                <a16:creationId xmlns:a16="http://schemas.microsoft.com/office/drawing/2014/main" id="{CC8376A4-585F-BD40-9957-7F35759A31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0169415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C045DD-2D0D-4749-8BDF-C2BD6C30AB91}"/>
              </a:ext>
            </a:extLst>
          </p:cNvPr>
          <p:cNvSpPr>
            <a:spLocks noGrp="1"/>
          </p:cNvSpPr>
          <p:nvPr>
            <p:ph type="title"/>
          </p:nvPr>
        </p:nvSpPr>
        <p:spPr>
          <a:xfrm>
            <a:off x="381000" y="230188"/>
            <a:ext cx="8382000" cy="1329595"/>
          </a:xfrm>
        </p:spPr>
        <p:txBody>
          <a:bodyPr/>
          <a:lstStyle/>
          <a:p>
            <a:r>
              <a:rPr lang="en-US" dirty="0"/>
              <a:t>Willow Grove Mill </a:t>
            </a:r>
            <a:br>
              <a:rPr lang="en-US" dirty="0"/>
            </a:br>
            <a:r>
              <a:rPr lang="en-US" dirty="0"/>
              <a:t>Architectural Review Committee</a:t>
            </a:r>
          </a:p>
        </p:txBody>
      </p:sp>
      <p:pic>
        <p:nvPicPr>
          <p:cNvPr id="4" name="Picture 3">
            <a:extLst>
              <a:ext uri="{FF2B5EF4-FFF2-40B4-BE49-F238E27FC236}">
                <a16:creationId xmlns:a16="http://schemas.microsoft.com/office/drawing/2014/main" id="{D1F9D382-461C-4198-959F-064018FEFE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684" y="2431565"/>
            <a:ext cx="1843659" cy="1843659"/>
          </a:xfrm>
          <a:prstGeom prst="rect">
            <a:avLst/>
          </a:prstGeom>
        </p:spPr>
      </p:pic>
      <p:sp>
        <p:nvSpPr>
          <p:cNvPr id="7" name="TextBox 6">
            <a:extLst>
              <a:ext uri="{FF2B5EF4-FFF2-40B4-BE49-F238E27FC236}">
                <a16:creationId xmlns:a16="http://schemas.microsoft.com/office/drawing/2014/main" id="{980DE913-6B3B-422C-BDDA-6B8F5783D0E4}"/>
              </a:ext>
            </a:extLst>
          </p:cNvPr>
          <p:cNvSpPr txBox="1"/>
          <p:nvPr/>
        </p:nvSpPr>
        <p:spPr>
          <a:xfrm>
            <a:off x="1266100" y="4633296"/>
            <a:ext cx="1448776" cy="646331"/>
          </a:xfrm>
          <a:prstGeom prst="rect">
            <a:avLst/>
          </a:prstGeom>
          <a:noFill/>
        </p:spPr>
        <p:txBody>
          <a:bodyPr wrap="square" rtlCol="0">
            <a:spAutoFit/>
          </a:bodyPr>
          <a:lstStyle/>
          <a:p>
            <a:pPr algn="ctr"/>
            <a:r>
              <a:rPr lang="en-US" dirty="0"/>
              <a:t>Tom Peters</a:t>
            </a:r>
          </a:p>
          <a:p>
            <a:pPr algn="ctr"/>
            <a:r>
              <a:rPr lang="en-US" dirty="0"/>
              <a:t>Chairperson</a:t>
            </a:r>
          </a:p>
        </p:txBody>
      </p:sp>
      <p:pic>
        <p:nvPicPr>
          <p:cNvPr id="14" name="Picture 13">
            <a:extLst>
              <a:ext uri="{FF2B5EF4-FFF2-40B4-BE49-F238E27FC236}">
                <a16:creationId xmlns:a16="http://schemas.microsoft.com/office/drawing/2014/main" id="{D265B90B-DB6C-4AB4-A273-549248A1526F}"/>
              </a:ext>
            </a:extLst>
          </p:cNvPr>
          <p:cNvPicPr>
            <a:picLocks noChangeAspect="1"/>
          </p:cNvPicPr>
          <p:nvPr/>
        </p:nvPicPr>
        <p:blipFill>
          <a:blip r:embed="rId4"/>
          <a:stretch>
            <a:fillRect/>
          </a:stretch>
        </p:blipFill>
        <p:spPr>
          <a:xfrm>
            <a:off x="3720842" y="2432708"/>
            <a:ext cx="1833657" cy="1843659"/>
          </a:xfrm>
          <a:prstGeom prst="rect">
            <a:avLst/>
          </a:prstGeom>
        </p:spPr>
      </p:pic>
      <p:sp>
        <p:nvSpPr>
          <p:cNvPr id="15" name="TextBox 14">
            <a:extLst>
              <a:ext uri="{FF2B5EF4-FFF2-40B4-BE49-F238E27FC236}">
                <a16:creationId xmlns:a16="http://schemas.microsoft.com/office/drawing/2014/main" id="{F623B20D-4AF7-4F7B-82D9-7575BA6F87FA}"/>
              </a:ext>
            </a:extLst>
          </p:cNvPr>
          <p:cNvSpPr txBox="1"/>
          <p:nvPr/>
        </p:nvSpPr>
        <p:spPr>
          <a:xfrm>
            <a:off x="3913283" y="4633295"/>
            <a:ext cx="1448776" cy="646331"/>
          </a:xfrm>
          <a:prstGeom prst="rect">
            <a:avLst/>
          </a:prstGeom>
          <a:noFill/>
        </p:spPr>
        <p:txBody>
          <a:bodyPr wrap="square" rtlCol="0">
            <a:spAutoFit/>
          </a:bodyPr>
          <a:lstStyle/>
          <a:p>
            <a:pPr algn="ctr"/>
            <a:r>
              <a:rPr lang="en-US" dirty="0"/>
              <a:t>Richard Harding</a:t>
            </a:r>
          </a:p>
        </p:txBody>
      </p:sp>
      <p:pic>
        <p:nvPicPr>
          <p:cNvPr id="17" name="Picture 16">
            <a:extLst>
              <a:ext uri="{FF2B5EF4-FFF2-40B4-BE49-F238E27FC236}">
                <a16:creationId xmlns:a16="http://schemas.microsoft.com/office/drawing/2014/main" id="{FF42BAB4-239D-4EFC-A249-C199216118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63025" y="2431565"/>
            <a:ext cx="1928116" cy="1844802"/>
          </a:xfrm>
          <a:prstGeom prst="rect">
            <a:avLst/>
          </a:prstGeom>
        </p:spPr>
      </p:pic>
      <p:sp>
        <p:nvSpPr>
          <p:cNvPr id="18" name="TextBox 17">
            <a:extLst>
              <a:ext uri="{FF2B5EF4-FFF2-40B4-BE49-F238E27FC236}">
                <a16:creationId xmlns:a16="http://schemas.microsoft.com/office/drawing/2014/main" id="{85EB800A-5F72-4660-95A1-B5F0A314DFE0}"/>
              </a:ext>
            </a:extLst>
          </p:cNvPr>
          <p:cNvSpPr txBox="1"/>
          <p:nvPr/>
        </p:nvSpPr>
        <p:spPr>
          <a:xfrm>
            <a:off x="6602694" y="4633295"/>
            <a:ext cx="1448776" cy="646331"/>
          </a:xfrm>
          <a:prstGeom prst="rect">
            <a:avLst/>
          </a:prstGeom>
          <a:noFill/>
        </p:spPr>
        <p:txBody>
          <a:bodyPr wrap="square" rtlCol="0">
            <a:spAutoFit/>
          </a:bodyPr>
          <a:lstStyle/>
          <a:p>
            <a:pPr algn="ctr"/>
            <a:r>
              <a:rPr lang="en-US" dirty="0"/>
              <a:t>Nicole Homer</a:t>
            </a:r>
          </a:p>
        </p:txBody>
      </p:sp>
    </p:spTree>
    <p:custDataLst>
      <p:tags r:id="rId1"/>
    </p:custDataLst>
    <p:extLst>
      <p:ext uri="{BB962C8B-B14F-4D97-AF65-F5344CB8AC3E}">
        <p14:creationId xmlns:p14="http://schemas.microsoft.com/office/powerpoint/2010/main" val="238981110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D61C-24F1-41BD-922F-933E168F1245}"/>
              </a:ext>
            </a:extLst>
          </p:cNvPr>
          <p:cNvSpPr>
            <a:spLocks noGrp="1"/>
          </p:cNvSpPr>
          <p:nvPr>
            <p:ph type="title"/>
          </p:nvPr>
        </p:nvSpPr>
        <p:spPr>
          <a:xfrm>
            <a:off x="381000" y="230188"/>
            <a:ext cx="8382000" cy="1329595"/>
          </a:xfrm>
        </p:spPr>
        <p:txBody>
          <a:bodyPr/>
          <a:lstStyle/>
          <a:p>
            <a:r>
              <a:rPr lang="en-US" dirty="0"/>
              <a:t>Purpose of Architectural Review Committee</a:t>
            </a:r>
          </a:p>
        </p:txBody>
      </p:sp>
      <p:sp>
        <p:nvSpPr>
          <p:cNvPr id="3" name="Content Placeholder 2">
            <a:extLst>
              <a:ext uri="{FF2B5EF4-FFF2-40B4-BE49-F238E27FC236}">
                <a16:creationId xmlns:a16="http://schemas.microsoft.com/office/drawing/2014/main" id="{99ED336D-CF80-42FC-9BF9-159AE94C9D8C}"/>
              </a:ext>
            </a:extLst>
          </p:cNvPr>
          <p:cNvSpPr>
            <a:spLocks noGrp="1"/>
          </p:cNvSpPr>
          <p:nvPr>
            <p:ph idx="1"/>
          </p:nvPr>
        </p:nvSpPr>
        <p:spPr>
          <a:xfrm>
            <a:off x="381000" y="1752600"/>
            <a:ext cx="8382000" cy="2210862"/>
          </a:xfrm>
        </p:spPr>
        <p:txBody>
          <a:bodyPr>
            <a:normAutofit/>
          </a:bodyPr>
          <a:lstStyle/>
          <a:p>
            <a:r>
              <a:rPr lang="en-US" sz="1800" dirty="0"/>
              <a:t>Review applications / requests for changes to residential property</a:t>
            </a:r>
          </a:p>
          <a:p>
            <a:r>
              <a:rPr lang="en-US" sz="1800" dirty="0"/>
              <a:t>Post – approval follow-up to ensure compliance with original submission</a:t>
            </a:r>
          </a:p>
          <a:p>
            <a:r>
              <a:rPr lang="en-US" sz="1800" dirty="0"/>
              <a:t>May investigate potential complaints of violations w/ Board of Directors</a:t>
            </a:r>
          </a:p>
        </p:txBody>
      </p:sp>
    </p:spTree>
    <p:custDataLst>
      <p:tags r:id="rId1"/>
    </p:custDataLst>
    <p:extLst>
      <p:ext uri="{BB962C8B-B14F-4D97-AF65-F5344CB8AC3E}">
        <p14:creationId xmlns:p14="http://schemas.microsoft.com/office/powerpoint/2010/main" val="324809631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6D76A-4B3E-408E-9B92-1B506D7ACD44}"/>
              </a:ext>
            </a:extLst>
          </p:cNvPr>
          <p:cNvSpPr>
            <a:spLocks noGrp="1"/>
          </p:cNvSpPr>
          <p:nvPr>
            <p:ph type="title"/>
          </p:nvPr>
        </p:nvSpPr>
        <p:spPr/>
        <p:txBody>
          <a:bodyPr/>
          <a:lstStyle/>
          <a:p>
            <a:r>
              <a:rPr lang="en-US" dirty="0"/>
              <a:t>Requests requiring ARC approval</a:t>
            </a:r>
          </a:p>
        </p:txBody>
      </p:sp>
      <p:sp>
        <p:nvSpPr>
          <p:cNvPr id="3" name="Content Placeholder 2">
            <a:extLst>
              <a:ext uri="{FF2B5EF4-FFF2-40B4-BE49-F238E27FC236}">
                <a16:creationId xmlns:a16="http://schemas.microsoft.com/office/drawing/2014/main" id="{E82BC99C-DBB2-4794-A2A9-AFCC3F613C15}"/>
              </a:ext>
            </a:extLst>
          </p:cNvPr>
          <p:cNvSpPr>
            <a:spLocks noGrp="1"/>
          </p:cNvSpPr>
          <p:nvPr>
            <p:ph idx="1"/>
          </p:nvPr>
        </p:nvSpPr>
        <p:spPr>
          <a:xfrm>
            <a:off x="381000" y="1219200"/>
            <a:ext cx="8382000" cy="2210862"/>
          </a:xfrm>
        </p:spPr>
        <p:txBody>
          <a:bodyPr>
            <a:normAutofit/>
          </a:bodyPr>
          <a:lstStyle/>
          <a:p>
            <a:r>
              <a:rPr lang="en-US" sz="1800" dirty="0"/>
              <a:t>Outbuildings (sheds, gazebos, outdoor storage facility, etc…)</a:t>
            </a:r>
          </a:p>
          <a:p>
            <a:r>
              <a:rPr lang="en-US" sz="1800" dirty="0"/>
              <a:t>Decks,  porches, patios &amp; other additions</a:t>
            </a:r>
          </a:p>
          <a:p>
            <a:r>
              <a:rPr lang="en-US" sz="1800" dirty="0"/>
              <a:t>Swimming Pools </a:t>
            </a:r>
          </a:p>
          <a:p>
            <a:r>
              <a:rPr lang="en-US" sz="1800" dirty="0"/>
              <a:t>Permanent Firepits</a:t>
            </a:r>
          </a:p>
          <a:p>
            <a:r>
              <a:rPr lang="en-US" sz="1800" dirty="0"/>
              <a:t>Fences</a:t>
            </a:r>
          </a:p>
          <a:p>
            <a:r>
              <a:rPr lang="en-US" sz="1800" dirty="0"/>
              <a:t>Exterior mechanical devices</a:t>
            </a:r>
          </a:p>
        </p:txBody>
      </p:sp>
    </p:spTree>
    <p:custDataLst>
      <p:tags r:id="rId1"/>
    </p:custDataLst>
    <p:extLst>
      <p:ext uri="{BB962C8B-B14F-4D97-AF65-F5344CB8AC3E}">
        <p14:creationId xmlns:p14="http://schemas.microsoft.com/office/powerpoint/2010/main" val="3555044088"/>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White 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Bar Segoe Template</Template>
  <TotalTime>22629</TotalTime>
  <Words>1253</Words>
  <Application>Microsoft Office PowerPoint</Application>
  <PresentationFormat>On-screen Show (4:3)</PresentationFormat>
  <Paragraphs>205</Paragraphs>
  <Slides>23</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Courier New</vt:lpstr>
      <vt:lpstr>Wingdings</vt:lpstr>
      <vt:lpstr>1_White with Blue Bar Segoe Template</vt:lpstr>
      <vt:lpstr>White with Courier font for code slides</vt:lpstr>
      <vt:lpstr>Willow Grove Mill Homeowners Association</vt:lpstr>
      <vt:lpstr>Agenda</vt:lpstr>
      <vt:lpstr>President’s Report</vt:lpstr>
      <vt:lpstr>Treasurer’s Report – 2021 Update</vt:lpstr>
      <vt:lpstr>Treasurer’s Report – Proposed 2022</vt:lpstr>
      <vt:lpstr>Architectural Review</vt:lpstr>
      <vt:lpstr>Willow Grove Mill  Architectural Review Committee</vt:lpstr>
      <vt:lpstr>Purpose of Architectural Review Committee</vt:lpstr>
      <vt:lpstr>Requests requiring ARC approval</vt:lpstr>
      <vt:lpstr>Architectural review process</vt:lpstr>
      <vt:lpstr>What THE ARC LOOKS for</vt:lpstr>
      <vt:lpstr>PowerPoint Presentation</vt:lpstr>
      <vt:lpstr>Old Business</vt:lpstr>
      <vt:lpstr>2021 Initiatives</vt:lpstr>
      <vt:lpstr>General Reminders</vt:lpstr>
      <vt:lpstr>Important Numbers</vt:lpstr>
      <vt:lpstr>New Business</vt:lpstr>
      <vt:lpstr>2022 Initiatives</vt:lpstr>
      <vt:lpstr>Middletown Police Updates</vt:lpstr>
      <vt:lpstr>Community Updates</vt:lpstr>
      <vt:lpstr>Springfield Fire</vt:lpstr>
      <vt:lpstr>Election of Directors</vt:lpstr>
      <vt:lpstr> Q&amp;A/Adjournment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Willow Grove Mill</dc:title>
  <dc:creator>Aaron</dc:creator>
  <cp:lastModifiedBy>Brian Yarborough</cp:lastModifiedBy>
  <cp:revision>195</cp:revision>
  <cp:lastPrinted>2019-01-31T22:43:43Z</cp:lastPrinted>
  <dcterms:created xsi:type="dcterms:W3CDTF">2013-11-11T15:33:53Z</dcterms:created>
  <dcterms:modified xsi:type="dcterms:W3CDTF">2022-02-10T00:37:29Z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