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7"/>
  </p:notesMasterIdLst>
  <p:sldIdLst>
    <p:sldId id="257" r:id="rId4"/>
    <p:sldId id="269" r:id="rId5"/>
    <p:sldId id="270" r:id="rId6"/>
    <p:sldId id="280" r:id="rId7"/>
    <p:sldId id="290" r:id="rId8"/>
    <p:sldId id="295" r:id="rId9"/>
    <p:sldId id="299" r:id="rId10"/>
    <p:sldId id="300" r:id="rId11"/>
    <p:sldId id="301" r:id="rId12"/>
    <p:sldId id="302" r:id="rId13"/>
    <p:sldId id="303" r:id="rId14"/>
    <p:sldId id="296" r:id="rId15"/>
    <p:sldId id="286" r:id="rId16"/>
    <p:sldId id="305" r:id="rId17"/>
    <p:sldId id="304" r:id="rId18"/>
    <p:sldId id="306" r:id="rId19"/>
    <p:sldId id="288" r:id="rId20"/>
    <p:sldId id="287" r:id="rId21"/>
    <p:sldId id="277" r:id="rId22"/>
    <p:sldId id="298" r:id="rId23"/>
    <p:sldId id="307" r:id="rId24"/>
    <p:sldId id="283" r:id="rId25"/>
    <p:sldId id="284" r:id="rId26"/>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1"/>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10" d="100"/>
          <a:sy n="110" d="100"/>
        </p:scale>
        <p:origin x="23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61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65614"/>
          </a:xfrm>
          <a:prstGeom prst="rect">
            <a:avLst/>
          </a:prstGeom>
        </p:spPr>
        <p:txBody>
          <a:bodyPr vert="horz" lIns="91440" tIns="45720" rIns="91440" bIns="45720" rtlCol="0"/>
          <a:lstStyle>
            <a:lvl1pPr algn="r">
              <a:defRPr sz="1200"/>
            </a:lvl1pPr>
          </a:lstStyle>
          <a:p>
            <a:fld id="{B60F3E1A-F44A-4BDC-BFDE-3CE901F7CC0B}" type="datetimeFigureOut">
              <a:rPr lang="en-US" smtClean="0"/>
              <a:t>2/3/2021</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3332"/>
            <a:ext cx="5486400" cy="41905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2971800" cy="46561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5046"/>
            <a:ext cx="2971800" cy="465614"/>
          </a:xfrm>
          <a:prstGeom prst="rect">
            <a:avLst/>
          </a:prstGeom>
        </p:spPr>
        <p:txBody>
          <a:bodyPr vert="horz" lIns="91440" tIns="45720" rIns="91440" bIns="45720" rtlCol="0" anchor="b"/>
          <a:lstStyle>
            <a:lvl1pPr algn="r">
              <a:defRPr sz="1200"/>
            </a:lvl1pPr>
          </a:lstStyle>
          <a:p>
            <a:fld id="{58BE1359-2DA2-4102-8E5F-3C314329F386}" type="slidenum">
              <a:rPr lang="en-US" smtClean="0"/>
              <a:t>‹#›</a:t>
            </a:fld>
            <a:endParaRPr lang="en-US" dirty="0"/>
          </a:p>
        </p:txBody>
      </p:sp>
    </p:spTree>
    <p:extLst>
      <p:ext uri="{BB962C8B-B14F-4D97-AF65-F5344CB8AC3E}">
        <p14:creationId xmlns:p14="http://schemas.microsoft.com/office/powerpoint/2010/main" val="1465498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2/3/2021 5:37 PM</a:t>
            </a:fld>
            <a:endParaRPr lang="en-US" dirty="0"/>
          </a:p>
        </p:txBody>
      </p:sp>
      <p:sp>
        <p:nvSpPr>
          <p:cNvPr id="6" name="Footer Placeholder 5"/>
          <p:cNvSpPr>
            <a:spLocks noGrp="1"/>
          </p:cNvSpPr>
          <p:nvPr>
            <p:ph type="ftr" sz="quarter" idx="12"/>
          </p:nvPr>
        </p:nvSpPr>
        <p:spPr>
          <a:xfrm>
            <a:off x="0" y="8845046"/>
            <a:ext cx="6172200" cy="465614"/>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202" y="8845046"/>
            <a:ext cx="684213" cy="465614"/>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703759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8BE1359-2DA2-4102-8E5F-3C314329F386}" type="slidenum">
              <a:rPr lang="en-US" smtClean="0"/>
              <a:t>20</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053239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8BE1359-2DA2-4102-8E5F-3C314329F386}" type="slidenum">
              <a:rPr lang="en-US" smtClean="0"/>
              <a:t>21</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9418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8BE1359-2DA2-4102-8E5F-3C314329F386}" type="slidenum">
              <a:rPr lang="en-US" smtClean="0"/>
              <a:t>2</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95669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8BE1359-2DA2-4102-8E5F-3C314329F386}" type="slidenum">
              <a:rPr lang="en-US" smtClean="0"/>
              <a:t>3</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051665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2/3/2021 5:37 PM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1434658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2/3/2021 5:37 PM</a:t>
            </a:fld>
            <a:endParaRPr lang="en-US" dirty="0"/>
          </a:p>
        </p:txBody>
      </p:sp>
      <p:sp>
        <p:nvSpPr>
          <p:cNvPr id="6" name="Footer Placeholder 5"/>
          <p:cNvSpPr>
            <a:spLocks noGrp="1"/>
          </p:cNvSpPr>
          <p:nvPr>
            <p:ph type="ftr" sz="quarter" idx="12"/>
          </p:nvPr>
        </p:nvSpPr>
        <p:spPr/>
        <p:txBody>
          <a:bodyPr/>
          <a:lstStyle/>
          <a:p>
            <a:r>
              <a:rPr lang="en-US" dirty="0">
                <a:solidFill>
                  <a:srgbClr val="000000"/>
                </a:solidFill>
              </a:rPr>
              <a:t>©</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192361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8BE1359-2DA2-4102-8E5F-3C314329F386}" type="slidenum">
              <a:rPr lang="en-US" smtClean="0"/>
              <a:t>14</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94279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8BE1359-2DA2-4102-8E5F-3C314329F386}" type="slidenum">
              <a:rPr lang="en-US" smtClean="0"/>
              <a:t>15</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730609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8BE1359-2DA2-4102-8E5F-3C314329F386}" type="slidenum">
              <a:rPr lang="en-US" smtClean="0"/>
              <a:t>16</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347064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8BE1359-2DA2-4102-8E5F-3C314329F386}" type="slidenum">
              <a:rPr lang="en-US" smtClean="0"/>
              <a:t>19</a:t>
            </a:fld>
            <a:endParaRPr lang="en-US" dirty="0"/>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147742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D85304F-E382-4A4B-99BC-FCDA2AD7FA05}" type="datetimeFigureOut">
              <a:rPr lang="en-US" smtClean="0"/>
              <a:t>2/3/2021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14CAE0A-A16B-4525-B527-A63F391E2AB1}" type="slidenum">
              <a:rPr lang="en-US" smtClean="0"/>
              <a:t>‹#›</a:t>
            </a:fld>
            <a:endParaRPr lang="en-US" dirty="0"/>
          </a:p>
        </p:txBody>
      </p:sp>
    </p:spTree>
    <p:extLst>
      <p:ext uri="{BB962C8B-B14F-4D97-AF65-F5344CB8AC3E}">
        <p14:creationId xmlns:p14="http://schemas.microsoft.com/office/powerpoint/2010/main" val="205678070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D85304F-E382-4A4B-99BC-FCDA2AD7FA05}" type="datetimeFigureOut">
              <a:rPr lang="en-US" smtClean="0"/>
              <a:t>2/3/2021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14CAE0A-A16B-4525-B527-A63F391E2AB1}" type="slidenum">
              <a:rPr lang="en-US" smtClean="0"/>
              <a:t>‹#›</a:t>
            </a:fld>
            <a:endParaRPr lang="en-US" dirty="0"/>
          </a:p>
        </p:txBody>
      </p:sp>
    </p:spTree>
    <p:extLst>
      <p:ext uri="{BB962C8B-B14F-4D97-AF65-F5344CB8AC3E}">
        <p14:creationId xmlns:p14="http://schemas.microsoft.com/office/powerpoint/2010/main" val="33905394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D85304F-E382-4A4B-99BC-FCDA2AD7FA05}" type="datetimeFigureOut">
              <a:rPr lang="en-US" smtClean="0"/>
              <a:t>2/3/2021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14CAE0A-A16B-4525-B527-A63F391E2AB1}" type="slidenum">
              <a:rPr lang="en-US" smtClean="0"/>
              <a:t>‹#›</a:t>
            </a:fld>
            <a:endParaRPr lang="en-US" dirty="0"/>
          </a:p>
        </p:txBody>
      </p:sp>
    </p:spTree>
    <p:extLst>
      <p:ext uri="{BB962C8B-B14F-4D97-AF65-F5344CB8AC3E}">
        <p14:creationId xmlns:p14="http://schemas.microsoft.com/office/powerpoint/2010/main" val="371700415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719142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D85304F-E382-4A4B-99BC-FCDA2AD7FA05}" type="datetimeFigureOut">
              <a:rPr lang="en-US" smtClean="0"/>
              <a:t>2/3/2021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14CAE0A-A16B-4525-B527-A63F391E2AB1}" type="slidenum">
              <a:rPr lang="en-US" smtClean="0"/>
              <a:t>‹#›</a:t>
            </a:fld>
            <a:endParaRPr lang="en-US" dirty="0"/>
          </a:p>
        </p:txBody>
      </p:sp>
    </p:spTree>
    <p:extLst>
      <p:ext uri="{BB962C8B-B14F-4D97-AF65-F5344CB8AC3E}">
        <p14:creationId xmlns:p14="http://schemas.microsoft.com/office/powerpoint/2010/main" val="18923095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cxnSp>
        <p:nvCxnSpPr>
          <p:cNvPr id="4" name="Straight Connector 3"/>
          <p:cNvCxnSpPr/>
          <p:nvPr userDrawn="1"/>
        </p:nvCxnSpPr>
        <p:spPr>
          <a:xfrm flipV="1">
            <a:off x="381000" y="838200"/>
            <a:ext cx="8382000" cy="1"/>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4"/>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8"/>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 id="2147483702" r:id="rId2"/>
    <p:sldLayoutId id="2147483703" r:id="rId3"/>
    <p:sldLayoutId id="2147483704" r:id="rId4"/>
    <p:sldLayoutId id="2147483705" r:id="rId5"/>
    <p:sldLayoutId id="2147483706" r:id="rId6"/>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illowgrovemillhoa.com/" TargetMode="Externa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contactus@willowgrovemillhoa.com" TargetMode="External"/><Relationship Id="rId2" Type="http://schemas.openxmlformats.org/officeDocument/2006/relationships/hyperlink" Target="http://www.willowgrovemillhoa.com/" TargetMode="External"/><Relationship Id="rId1" Type="http://schemas.openxmlformats.org/officeDocument/2006/relationships/slideLayout" Target="../slideLayouts/slideLayout4.xml"/><Relationship Id="rId4" Type="http://schemas.openxmlformats.org/officeDocument/2006/relationships/hyperlink" Target="mailto:arcreview@willowgrovemillhoa.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Willow Grove Mill</a:t>
            </a:r>
            <a:br>
              <a:rPr lang="en-US" dirty="0"/>
            </a:br>
            <a:r>
              <a:rPr lang="en-US" dirty="0"/>
              <a:t>Homeowners Association</a:t>
            </a:r>
          </a:p>
        </p:txBody>
      </p:sp>
      <p:sp>
        <p:nvSpPr>
          <p:cNvPr id="3" name="Subtitle 2"/>
          <p:cNvSpPr>
            <a:spLocks noGrp="1"/>
          </p:cNvSpPr>
          <p:nvPr>
            <p:ph type="subTitle" idx="1"/>
          </p:nvPr>
        </p:nvSpPr>
        <p:spPr>
          <a:xfrm>
            <a:off x="730249" y="4344988"/>
            <a:ext cx="7681913" cy="1293812"/>
          </a:xfrm>
        </p:spPr>
        <p:txBody>
          <a:bodyPr>
            <a:normAutofit/>
          </a:bodyPr>
          <a:lstStyle/>
          <a:p>
            <a:r>
              <a:rPr lang="en-US" dirty="0"/>
              <a:t>2020 Annual Meeting</a:t>
            </a:r>
          </a:p>
          <a:p>
            <a:r>
              <a:rPr lang="en-US" dirty="0"/>
              <a:t>February 3, 2021</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815F-8B0C-474C-ADBE-AEEB35ACDED7}"/>
              </a:ext>
            </a:extLst>
          </p:cNvPr>
          <p:cNvSpPr>
            <a:spLocks noGrp="1"/>
          </p:cNvSpPr>
          <p:nvPr>
            <p:ph type="title"/>
          </p:nvPr>
        </p:nvSpPr>
        <p:spPr/>
        <p:txBody>
          <a:bodyPr/>
          <a:lstStyle/>
          <a:p>
            <a:r>
              <a:rPr lang="en-US" dirty="0"/>
              <a:t>Architectural review process</a:t>
            </a:r>
          </a:p>
        </p:txBody>
      </p:sp>
      <p:sp>
        <p:nvSpPr>
          <p:cNvPr id="3" name="Content Placeholder 2">
            <a:extLst>
              <a:ext uri="{FF2B5EF4-FFF2-40B4-BE49-F238E27FC236}">
                <a16:creationId xmlns:a16="http://schemas.microsoft.com/office/drawing/2014/main" id="{852DEBE9-9CD6-4772-9BAC-E322A60C4BFC}"/>
              </a:ext>
            </a:extLst>
          </p:cNvPr>
          <p:cNvSpPr>
            <a:spLocks noGrp="1"/>
          </p:cNvSpPr>
          <p:nvPr>
            <p:ph idx="1"/>
          </p:nvPr>
        </p:nvSpPr>
        <p:spPr>
          <a:xfrm>
            <a:off x="393290" y="1066800"/>
            <a:ext cx="7405169" cy="2967922"/>
          </a:xfrm>
        </p:spPr>
        <p:txBody>
          <a:bodyPr>
            <a:normAutofit/>
          </a:bodyPr>
          <a:lstStyle/>
          <a:p>
            <a:pPr marL="342900" indent="-342900">
              <a:buFont typeface="+mj-lt"/>
              <a:buAutoNum type="arabicPeriod"/>
            </a:pPr>
            <a:r>
              <a:rPr lang="en-US" sz="1800" dirty="0"/>
              <a:t>Submit application and all associated building plans to ARC</a:t>
            </a:r>
          </a:p>
          <a:p>
            <a:pPr marL="685800" lvl="1" indent="-342900">
              <a:buFont typeface="+mj-lt"/>
              <a:buAutoNum type="alphaLcPeriod"/>
            </a:pPr>
            <a:r>
              <a:rPr lang="en-US" sz="1650" dirty="0"/>
              <a:t>Can be submitted via WGM HOA website (</a:t>
            </a:r>
            <a:r>
              <a:rPr lang="en-US" sz="1650" dirty="0">
                <a:hlinkClick r:id="rId3"/>
              </a:rPr>
              <a:t>www.willowgrovemillhoa.com</a:t>
            </a:r>
            <a:r>
              <a:rPr lang="en-US" sz="1650" dirty="0"/>
              <a:t>)</a:t>
            </a:r>
          </a:p>
          <a:p>
            <a:pPr marL="342900" indent="-342900">
              <a:buFont typeface="+mj-lt"/>
              <a:buAutoNum type="arabicPeriod"/>
            </a:pPr>
            <a:r>
              <a:rPr lang="en-US" sz="1800" dirty="0"/>
              <a:t>Committee to review application &amp; documentation</a:t>
            </a:r>
          </a:p>
          <a:p>
            <a:pPr marL="342900" indent="-342900">
              <a:buFont typeface="+mj-lt"/>
              <a:buAutoNum type="arabicPeriod"/>
            </a:pPr>
            <a:r>
              <a:rPr lang="en-US" sz="1800" dirty="0"/>
              <a:t>Committee to respond within 14 days with decision or clarifying questions</a:t>
            </a:r>
          </a:p>
          <a:p>
            <a:pPr marL="342900" indent="-342900">
              <a:buFont typeface="+mj-lt"/>
              <a:buAutoNum type="arabicPeriod"/>
            </a:pPr>
            <a:r>
              <a:rPr lang="en-US" sz="1800" dirty="0"/>
              <a:t>If approved, plans &amp; approval to be submitted to Town of Middletown for an application for a building permit</a:t>
            </a:r>
          </a:p>
          <a:p>
            <a:pPr marL="685800" lvl="1" indent="-342900">
              <a:buFont typeface="+mj-lt"/>
              <a:buAutoNum type="alphaLcPeriod"/>
            </a:pPr>
            <a:r>
              <a:rPr lang="en-US" sz="1650" dirty="0"/>
              <a:t>ARC approval does </a:t>
            </a:r>
            <a:r>
              <a:rPr lang="en-US" sz="1650" b="1" dirty="0"/>
              <a:t>NOT</a:t>
            </a:r>
            <a:r>
              <a:rPr lang="en-US" sz="1650" dirty="0"/>
              <a:t> supersede Town of Middletown Approval</a:t>
            </a:r>
          </a:p>
          <a:p>
            <a:pPr marL="342900" indent="-342900">
              <a:buFont typeface="+mj-lt"/>
              <a:buAutoNum type="arabicPeriod"/>
            </a:pPr>
            <a:r>
              <a:rPr lang="en-US" sz="1800" dirty="0"/>
              <a:t>Changes to plans must be re-submitted to ARC for re-approval.</a:t>
            </a:r>
          </a:p>
        </p:txBody>
      </p:sp>
    </p:spTree>
    <p:custDataLst>
      <p:tags r:id="rId1"/>
    </p:custDataLst>
    <p:extLst>
      <p:ext uri="{BB962C8B-B14F-4D97-AF65-F5344CB8AC3E}">
        <p14:creationId xmlns:p14="http://schemas.microsoft.com/office/powerpoint/2010/main" val="513601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47E0D-71FD-48C9-B2B0-F636F2A3B0B4}"/>
              </a:ext>
            </a:extLst>
          </p:cNvPr>
          <p:cNvSpPr>
            <a:spLocks noGrp="1"/>
          </p:cNvSpPr>
          <p:nvPr>
            <p:ph type="title"/>
          </p:nvPr>
        </p:nvSpPr>
        <p:spPr/>
        <p:txBody>
          <a:bodyPr/>
          <a:lstStyle/>
          <a:p>
            <a:r>
              <a:rPr lang="en-US" dirty="0"/>
              <a:t>What THE ARC LOOKS for</a:t>
            </a:r>
          </a:p>
        </p:txBody>
      </p:sp>
      <p:sp>
        <p:nvSpPr>
          <p:cNvPr id="3" name="Content Placeholder 2">
            <a:extLst>
              <a:ext uri="{FF2B5EF4-FFF2-40B4-BE49-F238E27FC236}">
                <a16:creationId xmlns:a16="http://schemas.microsoft.com/office/drawing/2014/main" id="{D40681D4-8271-4DE3-88ED-F9FFC2E72BE3}"/>
              </a:ext>
            </a:extLst>
          </p:cNvPr>
          <p:cNvSpPr>
            <a:spLocks noGrp="1"/>
          </p:cNvSpPr>
          <p:nvPr>
            <p:ph idx="1"/>
          </p:nvPr>
        </p:nvSpPr>
        <p:spPr/>
        <p:txBody>
          <a:bodyPr>
            <a:normAutofit/>
          </a:bodyPr>
          <a:lstStyle/>
          <a:p>
            <a:r>
              <a:rPr lang="en-US" sz="1800" dirty="0"/>
              <a:t>Compliance with deed restrictions</a:t>
            </a:r>
          </a:p>
          <a:p>
            <a:r>
              <a:rPr lang="en-US" sz="1800" dirty="0"/>
              <a:t>Aesthetic suitability</a:t>
            </a:r>
          </a:p>
          <a:p>
            <a:r>
              <a:rPr lang="en-US" sz="1800" dirty="0"/>
              <a:t>Effect on neighboring properties &amp; neighborhood</a:t>
            </a:r>
          </a:p>
        </p:txBody>
      </p:sp>
    </p:spTree>
    <p:custDataLst>
      <p:tags r:id="rId1"/>
    </p:custDataLst>
    <p:extLst>
      <p:ext uri="{BB962C8B-B14F-4D97-AF65-F5344CB8AC3E}">
        <p14:creationId xmlns:p14="http://schemas.microsoft.com/office/powerpoint/2010/main" val="92533460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E2BA0D-65B9-584F-9496-86A5B38432C9}"/>
              </a:ext>
            </a:extLst>
          </p:cNvPr>
          <p:cNvSpPr>
            <a:spLocks noGrp="1"/>
          </p:cNvSpPr>
          <p:nvPr>
            <p:ph idx="1"/>
          </p:nvPr>
        </p:nvSpPr>
        <p:spPr>
          <a:xfrm>
            <a:off x="304800" y="3124200"/>
            <a:ext cx="8382000" cy="747897"/>
          </a:xfrm>
        </p:spPr>
        <p:txBody>
          <a:bodyPr/>
          <a:lstStyle/>
          <a:p>
            <a:pPr marL="0" indent="0" algn="ctr">
              <a:buNone/>
            </a:pPr>
            <a:r>
              <a:rPr lang="en-US" sz="5400" dirty="0"/>
              <a:t>Questions?</a:t>
            </a:r>
          </a:p>
        </p:txBody>
      </p:sp>
    </p:spTree>
    <p:extLst>
      <p:ext uri="{BB962C8B-B14F-4D97-AF65-F5344CB8AC3E}">
        <p14:creationId xmlns:p14="http://schemas.microsoft.com/office/powerpoint/2010/main" val="163840079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382000" cy="1107996"/>
          </a:xfrm>
        </p:spPr>
        <p:txBody>
          <a:bodyPr>
            <a:normAutofit/>
          </a:bodyPr>
          <a:lstStyle/>
          <a:p>
            <a:pPr algn="ctr"/>
            <a:r>
              <a:rPr lang="en-US" sz="8000" dirty="0"/>
              <a:t>Old Business</a:t>
            </a:r>
          </a:p>
        </p:txBody>
      </p:sp>
    </p:spTree>
    <p:extLst>
      <p:ext uri="{BB962C8B-B14F-4D97-AF65-F5344CB8AC3E}">
        <p14:creationId xmlns:p14="http://schemas.microsoft.com/office/powerpoint/2010/main" val="14589815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Initiatives</a:t>
            </a:r>
          </a:p>
        </p:txBody>
      </p:sp>
      <p:sp>
        <p:nvSpPr>
          <p:cNvPr id="3" name="Content Placeholder 2"/>
          <p:cNvSpPr>
            <a:spLocks noGrp="1"/>
          </p:cNvSpPr>
          <p:nvPr>
            <p:ph idx="1"/>
          </p:nvPr>
        </p:nvSpPr>
        <p:spPr>
          <a:xfrm>
            <a:off x="381000" y="1089683"/>
            <a:ext cx="8382000" cy="332399"/>
          </a:xfrm>
        </p:spPr>
        <p:txBody>
          <a:bodyPr/>
          <a:lstStyle/>
          <a:p>
            <a:pPr marL="0" indent="0" algn="ctr">
              <a:buNone/>
            </a:pPr>
            <a:r>
              <a:rPr lang="en-US" sz="2400" u="sng" dirty="0"/>
              <a:t>Entry Sign Landscape Project</a:t>
            </a:r>
          </a:p>
        </p:txBody>
      </p:sp>
      <p:cxnSp>
        <p:nvCxnSpPr>
          <p:cNvPr id="4" name="Straight Connector 3"/>
          <p:cNvCxnSpPr/>
          <p:nvPr/>
        </p:nvCxnSpPr>
        <p:spPr>
          <a:xfrm>
            <a:off x="381000" y="856520"/>
            <a:ext cx="8382000" cy="0"/>
          </a:xfrm>
          <a:prstGeom prst="line">
            <a:avLst/>
          </a:prstGeom>
        </p:spPr>
        <p:style>
          <a:lnRef idx="2">
            <a:schemeClr val="dk1"/>
          </a:lnRef>
          <a:fillRef idx="0">
            <a:schemeClr val="dk1"/>
          </a:fillRef>
          <a:effectRef idx="1">
            <a:schemeClr val="dk1"/>
          </a:effectRef>
          <a:fontRef idx="minor">
            <a:schemeClr val="tx1"/>
          </a:fontRef>
        </p:style>
      </p:cxnSp>
      <p:pic>
        <p:nvPicPr>
          <p:cNvPr id="6" name="Picture 5">
            <a:extLst>
              <a:ext uri="{FF2B5EF4-FFF2-40B4-BE49-F238E27FC236}">
                <a16:creationId xmlns:a16="http://schemas.microsoft.com/office/drawing/2014/main" id="{B95D9845-CDB1-3849-A1F4-C9C6CDEF0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528405"/>
            <a:ext cx="6781800" cy="5086350"/>
          </a:xfrm>
          <a:prstGeom prst="rect">
            <a:avLst/>
          </a:prstGeom>
        </p:spPr>
      </p:pic>
    </p:spTree>
    <p:extLst>
      <p:ext uri="{BB962C8B-B14F-4D97-AF65-F5344CB8AC3E}">
        <p14:creationId xmlns:p14="http://schemas.microsoft.com/office/powerpoint/2010/main" val="174263234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Initiatives</a:t>
            </a:r>
          </a:p>
        </p:txBody>
      </p:sp>
      <p:sp>
        <p:nvSpPr>
          <p:cNvPr id="3" name="Content Placeholder 2"/>
          <p:cNvSpPr>
            <a:spLocks noGrp="1"/>
          </p:cNvSpPr>
          <p:nvPr>
            <p:ph idx="1"/>
          </p:nvPr>
        </p:nvSpPr>
        <p:spPr>
          <a:xfrm>
            <a:off x="381000" y="1115012"/>
            <a:ext cx="8382000" cy="332399"/>
          </a:xfrm>
        </p:spPr>
        <p:txBody>
          <a:bodyPr/>
          <a:lstStyle/>
          <a:p>
            <a:pPr marL="0" indent="0" algn="ctr">
              <a:buNone/>
            </a:pPr>
            <a:r>
              <a:rPr lang="en-US" sz="2400" u="sng" dirty="0"/>
              <a:t>Storm water Pond Algae Remediation Project</a:t>
            </a:r>
          </a:p>
        </p:txBody>
      </p:sp>
      <p:cxnSp>
        <p:nvCxnSpPr>
          <p:cNvPr id="4" name="Straight Connector 3"/>
          <p:cNvCxnSpPr/>
          <p:nvPr/>
        </p:nvCxnSpPr>
        <p:spPr>
          <a:xfrm>
            <a:off x="381000" y="856520"/>
            <a:ext cx="8382000" cy="0"/>
          </a:xfrm>
          <a:prstGeom prst="line">
            <a:avLst/>
          </a:prstGeom>
        </p:spPr>
        <p:style>
          <a:lnRef idx="2">
            <a:schemeClr val="dk1"/>
          </a:lnRef>
          <a:fillRef idx="0">
            <a:schemeClr val="dk1"/>
          </a:fillRef>
          <a:effectRef idx="1">
            <a:schemeClr val="dk1"/>
          </a:effectRef>
          <a:fontRef idx="minor">
            <a:schemeClr val="tx1"/>
          </a:fontRef>
        </p:style>
      </p:cxnSp>
      <p:pic>
        <p:nvPicPr>
          <p:cNvPr id="8" name="Picture 7">
            <a:extLst>
              <a:ext uri="{FF2B5EF4-FFF2-40B4-BE49-F238E27FC236}">
                <a16:creationId xmlns:a16="http://schemas.microsoft.com/office/drawing/2014/main" id="{C6DD4CC8-B898-8946-A70A-DFE3FB98CF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44" y="1526633"/>
            <a:ext cx="2743200" cy="3657600"/>
          </a:xfrm>
          <a:prstGeom prst="rect">
            <a:avLst/>
          </a:prstGeom>
        </p:spPr>
      </p:pic>
      <p:pic>
        <p:nvPicPr>
          <p:cNvPr id="10" name="Picture 9">
            <a:extLst>
              <a:ext uri="{FF2B5EF4-FFF2-40B4-BE49-F238E27FC236}">
                <a16:creationId xmlns:a16="http://schemas.microsoft.com/office/drawing/2014/main" id="{6A3977B6-86A5-B142-B747-10E68AAAA9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644" y="1550285"/>
            <a:ext cx="2819400" cy="3642191"/>
          </a:xfrm>
          <a:prstGeom prst="rect">
            <a:avLst/>
          </a:prstGeom>
        </p:spPr>
      </p:pic>
      <p:pic>
        <p:nvPicPr>
          <p:cNvPr id="14" name="Picture 13">
            <a:extLst>
              <a:ext uri="{FF2B5EF4-FFF2-40B4-BE49-F238E27FC236}">
                <a16:creationId xmlns:a16="http://schemas.microsoft.com/office/drawing/2014/main" id="{BB5D32BA-F87B-704F-81AE-EDB3EDE6C8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9544" y="1558531"/>
            <a:ext cx="2857500" cy="3625701"/>
          </a:xfrm>
          <a:prstGeom prst="rect">
            <a:avLst/>
          </a:prstGeom>
        </p:spPr>
      </p:pic>
      <p:sp>
        <p:nvSpPr>
          <p:cNvPr id="15" name="TextBox 14">
            <a:extLst>
              <a:ext uri="{FF2B5EF4-FFF2-40B4-BE49-F238E27FC236}">
                <a16:creationId xmlns:a16="http://schemas.microsoft.com/office/drawing/2014/main" id="{17C1BF1C-3804-6542-837B-0516ACBE63BF}"/>
              </a:ext>
            </a:extLst>
          </p:cNvPr>
          <p:cNvSpPr txBox="1"/>
          <p:nvPr/>
        </p:nvSpPr>
        <p:spPr>
          <a:xfrm>
            <a:off x="155944" y="5303596"/>
            <a:ext cx="7696200" cy="1384995"/>
          </a:xfrm>
          <a:prstGeom prst="rect">
            <a:avLst/>
          </a:prstGeom>
          <a:noFill/>
        </p:spPr>
        <p:txBody>
          <a:bodyPr wrap="square" rtlCol="0">
            <a:spAutoFit/>
          </a:bodyPr>
          <a:lstStyle/>
          <a:p>
            <a:pPr marL="396875" indent="-396875" defTabSz="914363">
              <a:lnSpc>
                <a:spcPct val="90000"/>
              </a:lnSpc>
              <a:spcBef>
                <a:spcPct val="20000"/>
              </a:spcBef>
              <a:buBlip>
                <a:blip r:embed="rId6"/>
              </a:buBlip>
            </a:pPr>
            <a:r>
              <a:rPr lang="en-US" sz="2000" dirty="0"/>
              <a:t>Envirotech will provide monthly pond maintenance (Mar-Nov)</a:t>
            </a:r>
          </a:p>
          <a:p>
            <a:pPr marL="914400" lvl="1" indent="-396875" defTabSz="914363">
              <a:lnSpc>
                <a:spcPct val="90000"/>
              </a:lnSpc>
              <a:spcBef>
                <a:spcPct val="20000"/>
              </a:spcBef>
              <a:buBlip>
                <a:blip r:embed="rId7"/>
              </a:buBlip>
            </a:pPr>
            <a:r>
              <a:rPr lang="en-US" sz="2000" dirty="0"/>
              <a:t>Algae Treatments</a:t>
            </a:r>
          </a:p>
          <a:p>
            <a:pPr marL="914400" lvl="1" indent="-396875" defTabSz="914363">
              <a:lnSpc>
                <a:spcPct val="90000"/>
              </a:lnSpc>
              <a:spcBef>
                <a:spcPct val="20000"/>
              </a:spcBef>
              <a:buBlip>
                <a:blip r:embed="rId7"/>
              </a:buBlip>
            </a:pPr>
            <a:r>
              <a:rPr lang="en-US" sz="2000" dirty="0"/>
              <a:t>Maintenance of vegetation, buffers, and trash removal</a:t>
            </a:r>
          </a:p>
          <a:p>
            <a:pPr marL="914400" lvl="1" indent="-396875" defTabSz="914363">
              <a:lnSpc>
                <a:spcPct val="90000"/>
              </a:lnSpc>
              <a:spcBef>
                <a:spcPct val="20000"/>
              </a:spcBef>
              <a:buBlip>
                <a:blip r:embed="rId7"/>
              </a:buBlip>
            </a:pPr>
            <a:r>
              <a:rPr lang="en-US" sz="2000" dirty="0"/>
              <a:t>Introduction of mosquito fish</a:t>
            </a:r>
          </a:p>
        </p:txBody>
      </p:sp>
    </p:spTree>
    <p:extLst>
      <p:ext uri="{BB962C8B-B14F-4D97-AF65-F5344CB8AC3E}">
        <p14:creationId xmlns:p14="http://schemas.microsoft.com/office/powerpoint/2010/main" val="322796679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Initiatives</a:t>
            </a:r>
          </a:p>
        </p:txBody>
      </p:sp>
      <p:sp>
        <p:nvSpPr>
          <p:cNvPr id="3" name="Content Placeholder 2"/>
          <p:cNvSpPr>
            <a:spLocks noGrp="1"/>
          </p:cNvSpPr>
          <p:nvPr>
            <p:ph idx="1"/>
          </p:nvPr>
        </p:nvSpPr>
        <p:spPr>
          <a:xfrm>
            <a:off x="381000" y="1115012"/>
            <a:ext cx="8382000" cy="332399"/>
          </a:xfrm>
        </p:spPr>
        <p:txBody>
          <a:bodyPr/>
          <a:lstStyle/>
          <a:p>
            <a:pPr marL="0" indent="0" algn="ctr">
              <a:buNone/>
            </a:pPr>
            <a:r>
              <a:rPr lang="en-US" sz="2400" u="sng" dirty="0"/>
              <a:t>Deed Restriction Review Committee</a:t>
            </a:r>
          </a:p>
        </p:txBody>
      </p:sp>
      <p:cxnSp>
        <p:nvCxnSpPr>
          <p:cNvPr id="4" name="Straight Connector 3"/>
          <p:cNvCxnSpPr/>
          <p:nvPr/>
        </p:nvCxnSpPr>
        <p:spPr>
          <a:xfrm>
            <a:off x="381000" y="856520"/>
            <a:ext cx="8382000"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17C1BF1C-3804-6542-837B-0516ACBE63BF}"/>
              </a:ext>
            </a:extLst>
          </p:cNvPr>
          <p:cNvSpPr txBox="1"/>
          <p:nvPr/>
        </p:nvSpPr>
        <p:spPr>
          <a:xfrm>
            <a:off x="228600" y="1537083"/>
            <a:ext cx="8534400" cy="3693319"/>
          </a:xfrm>
          <a:prstGeom prst="rect">
            <a:avLst/>
          </a:prstGeom>
          <a:noFill/>
        </p:spPr>
        <p:txBody>
          <a:bodyPr wrap="square" rtlCol="0">
            <a:spAutoFit/>
          </a:bodyPr>
          <a:lstStyle/>
          <a:p>
            <a:pPr marL="396875" indent="-396875" defTabSz="914363">
              <a:lnSpc>
                <a:spcPct val="90000"/>
              </a:lnSpc>
              <a:spcBef>
                <a:spcPct val="20000"/>
              </a:spcBef>
              <a:buBlip>
                <a:blip r:embed="rId3"/>
              </a:buBlip>
            </a:pPr>
            <a:r>
              <a:rPr lang="en-US" sz="2000" dirty="0"/>
              <a:t>Committee formed last summer to review current deed restrictions and recommend additions, changes, or deletions</a:t>
            </a:r>
          </a:p>
          <a:p>
            <a:pPr marL="396875" indent="-396875" defTabSz="914363">
              <a:lnSpc>
                <a:spcPct val="90000"/>
              </a:lnSpc>
              <a:spcBef>
                <a:spcPct val="20000"/>
              </a:spcBef>
              <a:buBlip>
                <a:blip r:embed="rId3"/>
              </a:buBlip>
            </a:pPr>
            <a:r>
              <a:rPr lang="en-US" sz="2000" dirty="0"/>
              <a:t>Committee comprised of four residents:</a:t>
            </a:r>
          </a:p>
          <a:p>
            <a:pPr marL="854075" lvl="1" indent="-396875" defTabSz="914363">
              <a:lnSpc>
                <a:spcPct val="90000"/>
              </a:lnSpc>
              <a:spcBef>
                <a:spcPct val="20000"/>
              </a:spcBef>
              <a:buBlip>
                <a:blip r:embed="rId3"/>
              </a:buBlip>
            </a:pPr>
            <a:r>
              <a:rPr lang="en-US" sz="2000" dirty="0"/>
              <a:t>Tom Peters – Chairperson</a:t>
            </a:r>
          </a:p>
          <a:p>
            <a:pPr marL="854075" lvl="1" indent="-396875" defTabSz="914363">
              <a:lnSpc>
                <a:spcPct val="90000"/>
              </a:lnSpc>
              <a:spcBef>
                <a:spcPct val="20000"/>
              </a:spcBef>
              <a:buBlip>
                <a:blip r:embed="rId3"/>
              </a:buBlip>
            </a:pPr>
            <a:r>
              <a:rPr lang="en-US" sz="2000" dirty="0"/>
              <a:t>Mandy Catalfamo</a:t>
            </a:r>
          </a:p>
          <a:p>
            <a:pPr marL="854075" lvl="1" indent="-396875" defTabSz="914363">
              <a:lnSpc>
                <a:spcPct val="90000"/>
              </a:lnSpc>
              <a:spcBef>
                <a:spcPct val="20000"/>
              </a:spcBef>
              <a:buBlip>
                <a:blip r:embed="rId3"/>
              </a:buBlip>
            </a:pPr>
            <a:r>
              <a:rPr lang="en-US" sz="2000" dirty="0"/>
              <a:t>Nicole Homer</a:t>
            </a:r>
          </a:p>
          <a:p>
            <a:pPr marL="854075" lvl="1" indent="-396875" defTabSz="914363">
              <a:lnSpc>
                <a:spcPct val="90000"/>
              </a:lnSpc>
              <a:spcBef>
                <a:spcPct val="20000"/>
              </a:spcBef>
              <a:buBlip>
                <a:blip r:embed="rId3"/>
              </a:buBlip>
            </a:pPr>
            <a:r>
              <a:rPr lang="en-US" sz="2000" dirty="0"/>
              <a:t>John Lose</a:t>
            </a:r>
          </a:p>
          <a:p>
            <a:pPr marL="854075" lvl="1" indent="-396875" defTabSz="914363">
              <a:lnSpc>
                <a:spcPct val="90000"/>
              </a:lnSpc>
              <a:spcBef>
                <a:spcPct val="20000"/>
              </a:spcBef>
              <a:buBlip>
                <a:blip r:embed="rId3"/>
              </a:buBlip>
            </a:pPr>
            <a:r>
              <a:rPr lang="en-US" sz="2000" dirty="0"/>
              <a:t>John Mastalski</a:t>
            </a:r>
          </a:p>
          <a:p>
            <a:pPr marL="396875" indent="-396875" defTabSz="914363">
              <a:lnSpc>
                <a:spcPct val="90000"/>
              </a:lnSpc>
              <a:spcBef>
                <a:spcPct val="20000"/>
              </a:spcBef>
              <a:buBlip>
                <a:blip r:embed="rId3"/>
              </a:buBlip>
            </a:pPr>
            <a:r>
              <a:rPr lang="en-US" sz="2000" dirty="0"/>
              <a:t>Draft recommendations have been submitted to the board for review</a:t>
            </a:r>
          </a:p>
          <a:p>
            <a:pPr marL="396875" indent="-396875" defTabSz="914363">
              <a:lnSpc>
                <a:spcPct val="90000"/>
              </a:lnSpc>
              <a:spcBef>
                <a:spcPct val="20000"/>
              </a:spcBef>
              <a:buBlip>
                <a:blip r:embed="rId3"/>
              </a:buBlip>
            </a:pPr>
            <a:r>
              <a:rPr lang="en-US" sz="2000" dirty="0"/>
              <a:t>Final recommendations be approved by board early spring</a:t>
            </a:r>
          </a:p>
          <a:p>
            <a:pPr marL="396875" indent="-396875" defTabSz="914363">
              <a:lnSpc>
                <a:spcPct val="90000"/>
              </a:lnSpc>
              <a:spcBef>
                <a:spcPct val="20000"/>
              </a:spcBef>
              <a:buBlip>
                <a:blip r:embed="rId3"/>
              </a:buBlip>
            </a:pPr>
            <a:r>
              <a:rPr lang="en-US" sz="2000" dirty="0"/>
              <a:t>Final changes will be presented to the community spring/summer</a:t>
            </a:r>
          </a:p>
        </p:txBody>
      </p:sp>
    </p:spTree>
    <p:extLst>
      <p:ext uri="{BB962C8B-B14F-4D97-AF65-F5344CB8AC3E}">
        <p14:creationId xmlns:p14="http://schemas.microsoft.com/office/powerpoint/2010/main" val="359425154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30188"/>
            <a:ext cx="8382000" cy="609398"/>
          </a:xfrm>
        </p:spPr>
        <p:txBody>
          <a:bodyPr>
            <a:normAutofit/>
          </a:bodyPr>
          <a:lstStyle/>
          <a:p>
            <a:r>
              <a:rPr lang="en-US" sz="4400" dirty="0"/>
              <a:t>General Reminders</a:t>
            </a:r>
          </a:p>
        </p:txBody>
      </p:sp>
      <p:sp>
        <p:nvSpPr>
          <p:cNvPr id="3" name="Text Placeholder 2"/>
          <p:cNvSpPr>
            <a:spLocks noGrp="1"/>
          </p:cNvSpPr>
          <p:nvPr>
            <p:ph type="body" sz="quarter" idx="10"/>
          </p:nvPr>
        </p:nvSpPr>
        <p:spPr>
          <a:xfrm>
            <a:off x="381000" y="990600"/>
            <a:ext cx="8382000" cy="5940088"/>
          </a:xfrm>
        </p:spPr>
        <p:txBody>
          <a:bodyPr/>
          <a:lstStyle/>
          <a:p>
            <a:r>
              <a:rPr lang="en-US" sz="2000" dirty="0"/>
              <a:t>Parking:</a:t>
            </a:r>
          </a:p>
          <a:p>
            <a:pPr lvl="1"/>
            <a:r>
              <a:rPr lang="en-US" sz="2000" dirty="0"/>
              <a:t>No commercial vehicles can be parked overnight on community streets. Includes moving vans, panel trucks, tractor trailers</a:t>
            </a:r>
          </a:p>
          <a:p>
            <a:pPr lvl="1"/>
            <a:r>
              <a:rPr lang="en-US" sz="2000" dirty="0"/>
              <a:t>Cars Blocking sidewalk </a:t>
            </a:r>
            <a:r>
              <a:rPr lang="mr-IN" sz="2000" dirty="0"/>
              <a:t>–</a:t>
            </a:r>
            <a:r>
              <a:rPr lang="en-US" sz="2000" dirty="0"/>
              <a:t> Cars left hanging over the public sidewalk will be ticketed</a:t>
            </a:r>
          </a:p>
          <a:p>
            <a:pPr lvl="1"/>
            <a:r>
              <a:rPr lang="en-US" sz="2000" dirty="0"/>
              <a:t>Cars blocking driveways on either side of the street</a:t>
            </a:r>
          </a:p>
          <a:p>
            <a:pPr lvl="1"/>
            <a:r>
              <a:rPr lang="en-US" sz="2000" dirty="0"/>
              <a:t>Cars parked within the intersection</a:t>
            </a:r>
          </a:p>
          <a:p>
            <a:pPr lvl="1"/>
            <a:r>
              <a:rPr lang="en-US" sz="2000" dirty="0"/>
              <a:t>No Saving Spots </a:t>
            </a:r>
            <a:r>
              <a:rPr lang="mr-IN" sz="2000" dirty="0"/>
              <a:t>–</a:t>
            </a:r>
            <a:r>
              <a:rPr lang="en-US" sz="2000" dirty="0"/>
              <a:t> Garbage cans, beach chairs or other item found to be saving spots on non-trash days will be removed</a:t>
            </a:r>
          </a:p>
          <a:p>
            <a:r>
              <a:rPr lang="en-US" sz="2000" dirty="0"/>
              <a:t>Shoveling </a:t>
            </a:r>
            <a:r>
              <a:rPr lang="mr-IN" sz="2000" dirty="0"/>
              <a:t>–</a:t>
            </a:r>
            <a:r>
              <a:rPr lang="en-US" sz="2000" dirty="0"/>
              <a:t> Sidewalks around your property must be shoveled within 48 hours according to Middletown code</a:t>
            </a:r>
          </a:p>
          <a:p>
            <a:r>
              <a:rPr lang="en-US" sz="2000" dirty="0"/>
              <a:t>Trash Can Storage </a:t>
            </a:r>
            <a:r>
              <a:rPr lang="mr-IN" sz="2000" dirty="0"/>
              <a:t>–</a:t>
            </a:r>
            <a:r>
              <a:rPr lang="en-US" sz="2000" dirty="0"/>
              <a:t> Trash cans must be removed from the street within 24 hours</a:t>
            </a:r>
          </a:p>
          <a:p>
            <a:r>
              <a:rPr lang="en-US" sz="2000" dirty="0"/>
              <a:t>Trailers </a:t>
            </a:r>
            <a:r>
              <a:rPr lang="mr-IN" sz="2000" dirty="0"/>
              <a:t>–</a:t>
            </a:r>
            <a:r>
              <a:rPr lang="en-US" sz="2000" dirty="0"/>
              <a:t> No Utility, boat or car trailers can be parked on residential streets or driveways</a:t>
            </a:r>
          </a:p>
          <a:p>
            <a:r>
              <a:rPr lang="en-US" sz="2000" dirty="0"/>
              <a:t>Auto Repairs cannot be made on the street or in public parking areas</a:t>
            </a:r>
          </a:p>
          <a:p>
            <a:r>
              <a:rPr lang="en-US" sz="2000" dirty="0"/>
              <a:t>Cleanup after your dog</a:t>
            </a:r>
          </a:p>
          <a:p>
            <a:r>
              <a:rPr lang="en-US" sz="2000" dirty="0"/>
              <a:t>Tree Trimming </a:t>
            </a:r>
            <a:r>
              <a:rPr lang="mr-IN" sz="2000" dirty="0"/>
              <a:t>–</a:t>
            </a:r>
            <a:r>
              <a:rPr lang="en-US" sz="2000" dirty="0"/>
              <a:t> Tree limbs hanging over the street or sidewalk lower than 6 feet must be trimmed</a:t>
            </a:r>
          </a:p>
        </p:txBody>
      </p:sp>
      <p:cxnSp>
        <p:nvCxnSpPr>
          <p:cNvPr id="5" name="Straight Connector 4"/>
          <p:cNvCxnSpPr/>
          <p:nvPr/>
        </p:nvCxnSpPr>
        <p:spPr>
          <a:xfrm>
            <a:off x="381000" y="856520"/>
            <a:ext cx="8382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6274000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8382000" cy="1107996"/>
          </a:xfrm>
        </p:spPr>
        <p:txBody>
          <a:bodyPr/>
          <a:lstStyle/>
          <a:p>
            <a:pPr algn="ctr"/>
            <a:r>
              <a:rPr lang="en-US" sz="8000" dirty="0"/>
              <a:t>New Business</a:t>
            </a:r>
          </a:p>
        </p:txBody>
      </p:sp>
    </p:spTree>
    <p:extLst>
      <p:ext uri="{BB962C8B-B14F-4D97-AF65-F5344CB8AC3E}">
        <p14:creationId xmlns:p14="http://schemas.microsoft.com/office/powerpoint/2010/main" val="196891837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2021 Initiatives</a:t>
            </a:r>
          </a:p>
        </p:txBody>
      </p:sp>
      <p:sp>
        <p:nvSpPr>
          <p:cNvPr id="3" name="Content Placeholder 2"/>
          <p:cNvSpPr>
            <a:spLocks noGrp="1"/>
          </p:cNvSpPr>
          <p:nvPr>
            <p:ph idx="1"/>
          </p:nvPr>
        </p:nvSpPr>
        <p:spPr>
          <a:xfrm>
            <a:off x="381000" y="685800"/>
            <a:ext cx="8382000" cy="1144929"/>
          </a:xfrm>
        </p:spPr>
        <p:txBody>
          <a:bodyPr/>
          <a:lstStyle/>
          <a:p>
            <a:pPr marL="0" indent="0">
              <a:buNone/>
            </a:pPr>
            <a:endParaRPr lang="en-US" sz="2400" dirty="0"/>
          </a:p>
          <a:p>
            <a:r>
              <a:rPr lang="en-US" sz="2400" dirty="0"/>
              <a:t>Open Space, East Truepenny and Gloucester Tree Replacement</a:t>
            </a:r>
          </a:p>
          <a:p>
            <a:r>
              <a:rPr lang="en-US" sz="2400" dirty="0"/>
              <a:t>Deed Restriction Revisions Implementation</a:t>
            </a:r>
          </a:p>
        </p:txBody>
      </p:sp>
      <p:cxnSp>
        <p:nvCxnSpPr>
          <p:cNvPr id="4" name="Straight Connector 3"/>
          <p:cNvCxnSpPr/>
          <p:nvPr/>
        </p:nvCxnSpPr>
        <p:spPr>
          <a:xfrm>
            <a:off x="381000" y="856520"/>
            <a:ext cx="8382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9762849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txBox="1">
            <a:spLocks/>
          </p:cNvSpPr>
          <p:nvPr/>
        </p:nvSpPr>
        <p:spPr>
          <a:xfrm>
            <a:off x="381000" y="1143000"/>
            <a:ext cx="8382000" cy="48006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Call to Order</a:t>
            </a:r>
          </a:p>
          <a:p>
            <a:r>
              <a:rPr lang="en-US" sz="2800" dirty="0"/>
              <a:t>President’s Report</a:t>
            </a:r>
          </a:p>
          <a:p>
            <a:r>
              <a:rPr lang="en-US" sz="2800" dirty="0"/>
              <a:t>Treasurer’s Report</a:t>
            </a:r>
          </a:p>
          <a:p>
            <a:r>
              <a:rPr lang="en-US" sz="2800" dirty="0"/>
              <a:t>Architectural Review</a:t>
            </a:r>
          </a:p>
          <a:p>
            <a:r>
              <a:rPr lang="en-US" sz="2800" dirty="0"/>
              <a:t>Old Business</a:t>
            </a:r>
          </a:p>
          <a:p>
            <a:r>
              <a:rPr lang="en-US" sz="2800" dirty="0"/>
              <a:t>New Business</a:t>
            </a:r>
          </a:p>
          <a:p>
            <a:r>
              <a:rPr lang="en-US" sz="2800" dirty="0"/>
              <a:t>Election of Directors </a:t>
            </a:r>
            <a:r>
              <a:rPr lang="mr-IN" sz="2800" dirty="0"/>
              <a:t>–</a:t>
            </a:r>
            <a:r>
              <a:rPr lang="en-US" sz="2800" dirty="0"/>
              <a:t> If Necessary</a:t>
            </a:r>
          </a:p>
          <a:p>
            <a:r>
              <a:rPr lang="en-US" sz="2800" dirty="0"/>
              <a:t>Q&amp;A/Adjournment</a:t>
            </a:r>
          </a:p>
        </p:txBody>
      </p:sp>
      <p:cxnSp>
        <p:nvCxnSpPr>
          <p:cNvPr id="7" name="Straight Connector 6"/>
          <p:cNvCxnSpPr/>
          <p:nvPr/>
        </p:nvCxnSpPr>
        <p:spPr>
          <a:xfrm>
            <a:off x="381000" y="856520"/>
            <a:ext cx="8382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9044067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Updates</a:t>
            </a:r>
          </a:p>
        </p:txBody>
      </p:sp>
      <p:sp>
        <p:nvSpPr>
          <p:cNvPr id="3" name="Content Placeholder 2"/>
          <p:cNvSpPr>
            <a:spLocks noGrp="1"/>
          </p:cNvSpPr>
          <p:nvPr>
            <p:ph idx="1"/>
          </p:nvPr>
        </p:nvSpPr>
        <p:spPr>
          <a:xfrm>
            <a:off x="381000" y="685800"/>
            <a:ext cx="8382000" cy="3108543"/>
          </a:xfrm>
        </p:spPr>
        <p:txBody>
          <a:bodyPr/>
          <a:lstStyle/>
          <a:p>
            <a:pPr marL="0" indent="0">
              <a:buNone/>
            </a:pPr>
            <a:endParaRPr lang="en-US" sz="2400" dirty="0"/>
          </a:p>
          <a:p>
            <a:r>
              <a:rPr lang="en-US" sz="2400" dirty="0"/>
              <a:t>New Appoquinimink Library – Silver Lake Park – 2021</a:t>
            </a:r>
          </a:p>
          <a:p>
            <a:r>
              <a:rPr lang="en-US" sz="2400" dirty="0"/>
              <a:t>DE-299 Widening Project (SR1 to Catherine St) – 2022</a:t>
            </a:r>
          </a:p>
          <a:p>
            <a:r>
              <a:rPr lang="en-US" sz="2400" dirty="0"/>
              <a:t>Middletown YMCA – Silver Lake Park – 2024</a:t>
            </a:r>
          </a:p>
          <a:p>
            <a:r>
              <a:rPr lang="en-US" sz="2400" dirty="0"/>
              <a:t>NCC Regional Park – Shallcross Lake Road – 2024</a:t>
            </a:r>
          </a:p>
          <a:p>
            <a:r>
              <a:rPr lang="en-US" sz="2400" dirty="0"/>
              <a:t>Panera Bread – Fall 2021</a:t>
            </a:r>
          </a:p>
          <a:p>
            <a:r>
              <a:rPr lang="en-US" sz="2400" dirty="0"/>
              <a:t>Agave  - TBD</a:t>
            </a:r>
            <a:endParaRPr lang="en-US" sz="2000" dirty="0"/>
          </a:p>
          <a:p>
            <a:pPr lvl="1"/>
            <a:endParaRPr lang="en-US" sz="2000" dirty="0"/>
          </a:p>
        </p:txBody>
      </p:sp>
      <p:cxnSp>
        <p:nvCxnSpPr>
          <p:cNvPr id="4" name="Straight Connector 3"/>
          <p:cNvCxnSpPr/>
          <p:nvPr/>
        </p:nvCxnSpPr>
        <p:spPr>
          <a:xfrm>
            <a:off x="381000" y="856520"/>
            <a:ext cx="8382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7029906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Middletown Police Updates</a:t>
            </a:r>
          </a:p>
        </p:txBody>
      </p:sp>
      <p:sp>
        <p:nvSpPr>
          <p:cNvPr id="3" name="Content Placeholder 2"/>
          <p:cNvSpPr>
            <a:spLocks noGrp="1"/>
          </p:cNvSpPr>
          <p:nvPr>
            <p:ph idx="1"/>
          </p:nvPr>
        </p:nvSpPr>
        <p:spPr>
          <a:xfrm>
            <a:off x="381000" y="1123261"/>
            <a:ext cx="8382000" cy="2646878"/>
          </a:xfrm>
        </p:spPr>
        <p:txBody>
          <a:bodyPr/>
          <a:lstStyle/>
          <a:p>
            <a:r>
              <a:rPr lang="en-US" sz="2400" dirty="0"/>
              <a:t>Chief Kracyla retired December 31st</a:t>
            </a:r>
          </a:p>
          <a:p>
            <a:r>
              <a:rPr lang="en-US" sz="2400" dirty="0"/>
              <a:t>Acting Chief, Captain Texter implementing changes to the patrol structure for Middletown</a:t>
            </a:r>
          </a:p>
          <a:p>
            <a:pPr lvl="1"/>
            <a:r>
              <a:rPr lang="en-US" sz="1600" dirty="0"/>
              <a:t>Town will continue to emphasize community policing</a:t>
            </a:r>
          </a:p>
          <a:p>
            <a:pPr lvl="1"/>
            <a:r>
              <a:rPr lang="en-US" sz="1600" dirty="0"/>
              <a:t>Town will be  divided into four patrol sectors (WGM is within Sector 4)</a:t>
            </a:r>
          </a:p>
          <a:p>
            <a:pPr lvl="1"/>
            <a:r>
              <a:rPr lang="en-US" sz="1600" dirty="0"/>
              <a:t>Specific Officers will be dedicated to Zone 4 to support WGM</a:t>
            </a:r>
          </a:p>
          <a:p>
            <a:pPr lvl="1"/>
            <a:r>
              <a:rPr lang="en-US" sz="1600" dirty="0"/>
              <a:t>Residents will be able to email these officers directly to address specific needs</a:t>
            </a:r>
          </a:p>
          <a:p>
            <a:pPr lvl="1"/>
            <a:r>
              <a:rPr lang="en-US" sz="1600" dirty="0"/>
              <a:t>Board will be partnering with these officers and will have them available at a future meeting once the new patrol structure is finalized.</a:t>
            </a:r>
          </a:p>
        </p:txBody>
      </p:sp>
      <p:cxnSp>
        <p:nvCxnSpPr>
          <p:cNvPr id="4" name="Straight Connector 3"/>
          <p:cNvCxnSpPr/>
          <p:nvPr/>
        </p:nvCxnSpPr>
        <p:spPr>
          <a:xfrm>
            <a:off x="381000" y="856520"/>
            <a:ext cx="8382000" cy="0"/>
          </a:xfrm>
          <a:prstGeom prst="line">
            <a:avLst/>
          </a:prstGeom>
        </p:spPr>
        <p:style>
          <a:lnRef idx="2">
            <a:schemeClr val="dk1"/>
          </a:lnRef>
          <a:fillRef idx="0">
            <a:schemeClr val="dk1"/>
          </a:fillRef>
          <a:effectRef idx="1">
            <a:schemeClr val="dk1"/>
          </a:effectRef>
          <a:fontRef idx="minor">
            <a:schemeClr val="tx1"/>
          </a:fontRef>
        </p:style>
      </p:cxnSp>
      <p:pic>
        <p:nvPicPr>
          <p:cNvPr id="5" name="Picture 4">
            <a:extLst>
              <a:ext uri="{FF2B5EF4-FFF2-40B4-BE49-F238E27FC236}">
                <a16:creationId xmlns:a16="http://schemas.microsoft.com/office/drawing/2014/main" id="{0B419916-3519-2F43-8A5F-2B98994866A5}"/>
              </a:ext>
            </a:extLst>
          </p:cNvPr>
          <p:cNvPicPr>
            <a:picLocks noChangeAspect="1"/>
          </p:cNvPicPr>
          <p:nvPr/>
        </p:nvPicPr>
        <p:blipFill>
          <a:blip r:embed="rId3"/>
          <a:stretch>
            <a:fillRect/>
          </a:stretch>
        </p:blipFill>
        <p:spPr>
          <a:xfrm>
            <a:off x="2819400" y="3886200"/>
            <a:ext cx="3072146" cy="2714865"/>
          </a:xfrm>
          <a:prstGeom prst="rect">
            <a:avLst/>
          </a:prstGeom>
        </p:spPr>
      </p:pic>
    </p:spTree>
    <p:extLst>
      <p:ext uri="{BB962C8B-B14F-4D97-AF65-F5344CB8AC3E}">
        <p14:creationId xmlns:p14="http://schemas.microsoft.com/office/powerpoint/2010/main" val="170158372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of Directors</a:t>
            </a:r>
          </a:p>
        </p:txBody>
      </p:sp>
      <p:sp>
        <p:nvSpPr>
          <p:cNvPr id="3" name="Content Placeholder 2"/>
          <p:cNvSpPr>
            <a:spLocks noGrp="1"/>
          </p:cNvSpPr>
          <p:nvPr>
            <p:ph idx="1"/>
          </p:nvPr>
        </p:nvSpPr>
        <p:spPr>
          <a:xfrm>
            <a:off x="381000" y="1093345"/>
            <a:ext cx="8382000" cy="5266057"/>
          </a:xfrm>
        </p:spPr>
        <p:txBody>
          <a:bodyPr/>
          <a:lstStyle/>
          <a:p>
            <a:r>
              <a:rPr lang="en-US" sz="2000" dirty="0"/>
              <a:t>The community elects up to five directors each year</a:t>
            </a:r>
          </a:p>
          <a:p>
            <a:r>
              <a:rPr lang="en-US" sz="2000" dirty="0"/>
              <a:t>Written nominations solicited in advance by mail or email (due 1/28/20)</a:t>
            </a:r>
          </a:p>
          <a:p>
            <a:r>
              <a:rPr lang="en-US" sz="2000" dirty="0"/>
              <a:t>Quorum of 176 homes (30%) is required to hold election</a:t>
            </a:r>
          </a:p>
          <a:p>
            <a:r>
              <a:rPr lang="en-US" sz="2000" dirty="0"/>
              <a:t>If no quorum exists, current directors remain in place until next election</a:t>
            </a:r>
          </a:p>
          <a:p>
            <a:r>
              <a:rPr lang="en-US" sz="2000" dirty="0"/>
              <a:t>If fewer than 6 nominations, all nominated directors are appointed to the board without an election</a:t>
            </a:r>
          </a:p>
          <a:p>
            <a:r>
              <a:rPr lang="en-US" sz="2000" dirty="0"/>
              <a:t>No write-ins permitted </a:t>
            </a:r>
          </a:p>
          <a:p>
            <a:pPr lvl="0"/>
            <a:r>
              <a:rPr lang="en-US" sz="2000" dirty="0"/>
              <a:t>Vote determines the directors who will sit on the board.  Specific officer positions are voted on by the board itself once elected.</a:t>
            </a:r>
          </a:p>
          <a:p>
            <a:pPr marL="0" indent="0">
              <a:buNone/>
            </a:pPr>
            <a:endParaRPr lang="en-US" sz="800" dirty="0"/>
          </a:p>
          <a:p>
            <a:pPr marL="0" indent="0">
              <a:buNone/>
            </a:pPr>
            <a:r>
              <a:rPr lang="en-US" sz="2400" b="1" u="sng" dirty="0"/>
              <a:t>Nominees</a:t>
            </a:r>
            <a:r>
              <a:rPr lang="en-US" sz="2400" b="1" dirty="0"/>
              <a:t>-</a:t>
            </a:r>
            <a:r>
              <a:rPr lang="en-US" sz="2400" dirty="0"/>
              <a:t> Received 5 total nominations:</a:t>
            </a:r>
          </a:p>
          <a:p>
            <a:pPr lvl="1"/>
            <a:r>
              <a:rPr lang="en-US" sz="2200" dirty="0"/>
              <a:t>Aaron Blythe – Current President</a:t>
            </a:r>
          </a:p>
          <a:p>
            <a:pPr lvl="1"/>
            <a:r>
              <a:rPr lang="en-US" sz="2200" dirty="0"/>
              <a:t>Joyce Kidd – Current Vice President</a:t>
            </a:r>
          </a:p>
          <a:p>
            <a:pPr lvl="1"/>
            <a:r>
              <a:rPr lang="en-US" sz="2200" dirty="0"/>
              <a:t>Tony Tagliaferro – Current Treasurer</a:t>
            </a:r>
          </a:p>
          <a:p>
            <a:pPr lvl="1"/>
            <a:r>
              <a:rPr lang="en-US" sz="2200" dirty="0"/>
              <a:t>Brian Yarborough – Current Secretary</a:t>
            </a:r>
          </a:p>
          <a:p>
            <a:pPr lvl="1"/>
            <a:r>
              <a:rPr lang="en-US" sz="2200" dirty="0"/>
              <a:t>Jackie Brown – Current At-large Member</a:t>
            </a:r>
          </a:p>
        </p:txBody>
      </p:sp>
      <p:cxnSp>
        <p:nvCxnSpPr>
          <p:cNvPr id="4" name="Straight Connector 3"/>
          <p:cNvCxnSpPr/>
          <p:nvPr/>
        </p:nvCxnSpPr>
        <p:spPr>
          <a:xfrm>
            <a:off x="381000" y="856520"/>
            <a:ext cx="8382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3148357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382000" cy="664797"/>
          </a:xfrm>
        </p:spPr>
        <p:txBody>
          <a:bodyPr/>
          <a:lstStyle/>
          <a:p>
            <a:pPr algn="ctr"/>
            <a:r>
              <a:rPr lang="en-US" dirty="0"/>
              <a:t> Q&amp;A/Adjournment</a:t>
            </a:r>
          </a:p>
        </p:txBody>
      </p:sp>
      <p:sp>
        <p:nvSpPr>
          <p:cNvPr id="3" name="TextBox 2"/>
          <p:cNvSpPr txBox="1"/>
          <p:nvPr/>
        </p:nvSpPr>
        <p:spPr>
          <a:xfrm>
            <a:off x="685800" y="2743200"/>
            <a:ext cx="7772400" cy="3970318"/>
          </a:xfrm>
          <a:prstGeom prst="rect">
            <a:avLst/>
          </a:prstGeom>
          <a:noFill/>
        </p:spPr>
        <p:txBody>
          <a:bodyPr wrap="square" rtlCol="0">
            <a:spAutoFit/>
          </a:bodyPr>
          <a:lstStyle/>
          <a:p>
            <a:pPr algn="ctr"/>
            <a:r>
              <a:rPr lang="en-US" dirty="0"/>
              <a:t>Website: </a:t>
            </a:r>
            <a:r>
              <a:rPr lang="en-US" dirty="0">
                <a:hlinkClick r:id="rId2"/>
              </a:rPr>
              <a:t>www.willowgrovemillhoa.com</a:t>
            </a:r>
            <a:endParaRPr lang="en-US" dirty="0"/>
          </a:p>
          <a:p>
            <a:pPr algn="ctr"/>
            <a:r>
              <a:rPr lang="en-US" dirty="0"/>
              <a:t>Facebook: </a:t>
            </a:r>
            <a:r>
              <a:rPr lang="en-US" u="sng" dirty="0">
                <a:solidFill>
                  <a:schemeClr val="tx2"/>
                </a:solidFill>
              </a:rPr>
              <a:t>Willow Grove Mill HOA</a:t>
            </a:r>
          </a:p>
          <a:p>
            <a:pPr algn="ctr"/>
            <a:r>
              <a:rPr lang="en-US" dirty="0"/>
              <a:t>Email: </a:t>
            </a:r>
            <a:r>
              <a:rPr lang="en-US" dirty="0">
                <a:hlinkClick r:id="rId3"/>
              </a:rPr>
              <a:t>contactus@willowgrovemillhoa.com</a:t>
            </a:r>
            <a:endParaRPr lang="en-US" dirty="0"/>
          </a:p>
          <a:p>
            <a:pPr algn="ctr"/>
            <a:r>
              <a:rPr lang="en-US" dirty="0"/>
              <a:t>ARC Review: </a:t>
            </a:r>
            <a:r>
              <a:rPr lang="en-US" dirty="0">
                <a:hlinkClick r:id="rId4"/>
              </a:rPr>
              <a:t>arcreview@willowgrovemillhoa.com</a:t>
            </a:r>
            <a:endParaRPr lang="en-US" dirty="0"/>
          </a:p>
          <a:p>
            <a:pPr algn="ctr"/>
            <a:endParaRPr lang="en-US" dirty="0"/>
          </a:p>
          <a:p>
            <a:pPr algn="ctr"/>
            <a:r>
              <a:rPr lang="en-US" u="sng" dirty="0"/>
              <a:t>Board of Directors</a:t>
            </a:r>
          </a:p>
          <a:p>
            <a:pPr algn="ctr"/>
            <a:r>
              <a:rPr lang="en-US" dirty="0"/>
              <a:t>Aaron Blythe, President – 302-378-7850</a:t>
            </a:r>
          </a:p>
          <a:p>
            <a:pPr algn="ctr"/>
            <a:r>
              <a:rPr lang="en-US" dirty="0"/>
              <a:t>Joyce Kidd, Vice President – 302-376-6381</a:t>
            </a:r>
          </a:p>
          <a:p>
            <a:pPr algn="ctr"/>
            <a:r>
              <a:rPr lang="en-US" dirty="0"/>
              <a:t>Brian Yarborough, Secretary – 302-449-2744</a:t>
            </a:r>
          </a:p>
          <a:p>
            <a:pPr algn="ctr"/>
            <a:r>
              <a:rPr lang="en-US" dirty="0"/>
              <a:t>Tony Tagliaferro, Treasurer – 845 913-8327</a:t>
            </a:r>
          </a:p>
          <a:p>
            <a:pPr algn="ctr"/>
            <a:r>
              <a:rPr lang="en-US" dirty="0"/>
              <a:t>Jackie Brown, At-large –  856 979-5112</a:t>
            </a:r>
          </a:p>
          <a:p>
            <a:pPr algn="ctr"/>
            <a:br>
              <a:rPr lang="en-US" dirty="0"/>
            </a:br>
            <a:br>
              <a:rPr lang="en-US" dirty="0"/>
            </a:br>
            <a:endParaRPr lang="en-US" dirty="0"/>
          </a:p>
        </p:txBody>
      </p:sp>
    </p:spTree>
    <p:extLst>
      <p:ext uri="{BB962C8B-B14F-4D97-AF65-F5344CB8AC3E}">
        <p14:creationId xmlns:p14="http://schemas.microsoft.com/office/powerpoint/2010/main" val="8734287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President’s Report</a:t>
            </a:r>
          </a:p>
        </p:txBody>
      </p:sp>
      <p:sp>
        <p:nvSpPr>
          <p:cNvPr id="3" name="Content Placeholder 2"/>
          <p:cNvSpPr>
            <a:spLocks noGrp="1"/>
          </p:cNvSpPr>
          <p:nvPr>
            <p:ph idx="1"/>
          </p:nvPr>
        </p:nvSpPr>
        <p:spPr>
          <a:xfrm>
            <a:off x="381000" y="1143000"/>
            <a:ext cx="8382000" cy="5410200"/>
          </a:xfrm>
        </p:spPr>
        <p:txBody>
          <a:bodyPr>
            <a:normAutofit fontScale="55000" lnSpcReduction="20000"/>
          </a:bodyPr>
          <a:lstStyle/>
          <a:p>
            <a:r>
              <a:rPr lang="en-US" sz="5500" dirty="0"/>
              <a:t>Assessment – May 2020</a:t>
            </a:r>
          </a:p>
          <a:p>
            <a:pPr lvl="1"/>
            <a:r>
              <a:rPr lang="en-US" sz="5100" dirty="0"/>
              <a:t>Bills (587) sent May 30</a:t>
            </a:r>
            <a:r>
              <a:rPr lang="en-US" sz="5100" baseline="30000" dirty="0"/>
              <a:t>th</a:t>
            </a:r>
            <a:r>
              <a:rPr lang="en-US" sz="5100" dirty="0"/>
              <a:t>, due June 30</a:t>
            </a:r>
            <a:r>
              <a:rPr lang="en-US" sz="5100" baseline="30000" dirty="0"/>
              <a:t>th</a:t>
            </a:r>
            <a:endParaRPr lang="en-US" sz="5100" dirty="0"/>
          </a:p>
          <a:p>
            <a:pPr lvl="1"/>
            <a:r>
              <a:rPr lang="en-US" sz="5100" dirty="0"/>
              <a:t>69% compliance rate – 405 paid/183 unpaid (2018 – 75% compliance rate – 145 unpaid)</a:t>
            </a:r>
          </a:p>
          <a:p>
            <a:pPr lvl="1"/>
            <a:endParaRPr lang="en-US" sz="4800" dirty="0"/>
          </a:p>
          <a:p>
            <a:r>
              <a:rPr lang="en-US" sz="5500" dirty="0"/>
              <a:t>Inquiries 2020 (website, phone, mail, email) – 175 Total (2019 -156)</a:t>
            </a:r>
          </a:p>
          <a:p>
            <a:pPr lvl="1"/>
            <a:r>
              <a:rPr lang="en-US" sz="5100" dirty="0"/>
              <a:t>Deed Restrictions/ARC review questions</a:t>
            </a:r>
          </a:p>
          <a:p>
            <a:pPr lvl="1"/>
            <a:r>
              <a:rPr lang="en-US" sz="5100" dirty="0"/>
              <a:t>Dues/Budget/Mailing Address/Delinquent notices/Check cashed</a:t>
            </a:r>
          </a:p>
          <a:p>
            <a:pPr lvl="1"/>
            <a:r>
              <a:rPr lang="en-US" sz="5100" dirty="0"/>
              <a:t>Real estate closing agents/Attorneys/Insurance</a:t>
            </a:r>
          </a:p>
          <a:p>
            <a:pPr lvl="1"/>
            <a:r>
              <a:rPr lang="en-US" sz="5100" dirty="0"/>
              <a:t>Nuisance (Dogs, Property lines, Property maintenance, Mowing)</a:t>
            </a:r>
          </a:p>
          <a:p>
            <a:pPr lvl="1"/>
            <a:r>
              <a:rPr lang="en-US" sz="5100" dirty="0"/>
              <a:t>Other (Callbacks, requests for info)</a:t>
            </a:r>
          </a:p>
          <a:p>
            <a:pPr lvl="1"/>
            <a:r>
              <a:rPr lang="en-US" sz="5100" dirty="0"/>
              <a:t>Traffic/Parking/Roads/Vehicles</a:t>
            </a:r>
          </a:p>
          <a:p>
            <a:pPr lvl="1"/>
            <a:endParaRPr lang="en-US" sz="5100" dirty="0"/>
          </a:p>
          <a:p>
            <a:pPr marL="0" lvl="1" indent="0">
              <a:buNone/>
            </a:pPr>
            <a:endParaRPr lang="en-US" sz="5100" dirty="0"/>
          </a:p>
          <a:p>
            <a:pPr marL="517525" lvl="1" indent="0">
              <a:buNone/>
            </a:pPr>
            <a:endParaRPr lang="en-US" sz="5100" dirty="0"/>
          </a:p>
          <a:p>
            <a:endParaRPr lang="en-US" sz="2600" dirty="0"/>
          </a:p>
        </p:txBody>
      </p:sp>
      <p:cxnSp>
        <p:nvCxnSpPr>
          <p:cNvPr id="4" name="Straight Connector 3"/>
          <p:cNvCxnSpPr/>
          <p:nvPr/>
        </p:nvCxnSpPr>
        <p:spPr>
          <a:xfrm>
            <a:off x="381000" y="856520"/>
            <a:ext cx="8382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921758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952"/>
            <a:ext cx="8305800" cy="664797"/>
          </a:xfrm>
        </p:spPr>
        <p:txBody>
          <a:bodyPr>
            <a:normAutofit/>
          </a:bodyPr>
          <a:lstStyle/>
          <a:p>
            <a:r>
              <a:rPr lang="en-US" dirty="0"/>
              <a:t>Treasurer’s Report </a:t>
            </a:r>
            <a:r>
              <a:rPr lang="mr-IN" dirty="0"/>
              <a:t>–</a:t>
            </a:r>
            <a:r>
              <a:rPr lang="en-US" dirty="0"/>
              <a:t> 2020 Update</a:t>
            </a:r>
          </a:p>
        </p:txBody>
      </p:sp>
      <p:sp>
        <p:nvSpPr>
          <p:cNvPr id="3" name="Text Placeholder 2"/>
          <p:cNvSpPr>
            <a:spLocks noGrp="1"/>
          </p:cNvSpPr>
          <p:nvPr>
            <p:ph type="body" sz="quarter" idx="10"/>
          </p:nvPr>
        </p:nvSpPr>
        <p:spPr>
          <a:xfrm>
            <a:off x="381000" y="1143000"/>
            <a:ext cx="8382000" cy="1280351"/>
          </a:xfrm>
        </p:spPr>
        <p:txBody>
          <a:bodyPr/>
          <a:lstStyle/>
          <a:p>
            <a:endParaRPr lang="en-US" sz="2400" dirty="0"/>
          </a:p>
          <a:p>
            <a:endParaRPr lang="en-US" sz="2400" dirty="0"/>
          </a:p>
          <a:p>
            <a:endParaRPr lang="en-US" dirty="0"/>
          </a:p>
        </p:txBody>
      </p:sp>
      <p:cxnSp>
        <p:nvCxnSpPr>
          <p:cNvPr id="8" name="Straight Connector 7"/>
          <p:cNvCxnSpPr/>
          <p:nvPr/>
        </p:nvCxnSpPr>
        <p:spPr>
          <a:xfrm>
            <a:off x="381000" y="856520"/>
            <a:ext cx="8382000" cy="0"/>
          </a:xfrm>
          <a:prstGeom prst="line">
            <a:avLst/>
          </a:prstGeom>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6F70E077-2C14-DC43-9EBD-072526C9BD20}"/>
              </a:ext>
            </a:extLst>
          </p:cNvPr>
          <p:cNvPicPr>
            <a:picLocks noChangeAspect="1"/>
          </p:cNvPicPr>
          <p:nvPr/>
        </p:nvPicPr>
        <p:blipFill>
          <a:blip r:embed="rId3"/>
          <a:stretch>
            <a:fillRect/>
          </a:stretch>
        </p:blipFill>
        <p:spPr>
          <a:xfrm>
            <a:off x="736600" y="884749"/>
            <a:ext cx="7747000" cy="5829300"/>
          </a:xfrm>
          <a:prstGeom prst="rect">
            <a:avLst/>
          </a:prstGeom>
        </p:spPr>
      </p:pic>
    </p:spTree>
    <p:extLst>
      <p:ext uri="{BB962C8B-B14F-4D97-AF65-F5344CB8AC3E}">
        <p14:creationId xmlns:p14="http://schemas.microsoft.com/office/powerpoint/2010/main" val="10037632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952"/>
            <a:ext cx="8305800" cy="664797"/>
          </a:xfrm>
        </p:spPr>
        <p:txBody>
          <a:bodyPr>
            <a:normAutofit/>
          </a:bodyPr>
          <a:lstStyle/>
          <a:p>
            <a:r>
              <a:rPr lang="en-US" dirty="0"/>
              <a:t>Treasurer’s Report </a:t>
            </a:r>
            <a:r>
              <a:rPr lang="mr-IN" dirty="0"/>
              <a:t>–</a:t>
            </a:r>
            <a:r>
              <a:rPr lang="en-US" dirty="0"/>
              <a:t> Proposed 2021</a:t>
            </a:r>
          </a:p>
        </p:txBody>
      </p:sp>
      <p:sp>
        <p:nvSpPr>
          <p:cNvPr id="3" name="Text Placeholder 2"/>
          <p:cNvSpPr>
            <a:spLocks noGrp="1"/>
          </p:cNvSpPr>
          <p:nvPr>
            <p:ph type="body" sz="quarter" idx="10"/>
          </p:nvPr>
        </p:nvSpPr>
        <p:spPr>
          <a:xfrm>
            <a:off x="381000" y="1143000"/>
            <a:ext cx="8382000" cy="1280351"/>
          </a:xfrm>
        </p:spPr>
        <p:txBody>
          <a:bodyPr/>
          <a:lstStyle/>
          <a:p>
            <a:endParaRPr lang="en-US" sz="2400" dirty="0"/>
          </a:p>
          <a:p>
            <a:endParaRPr lang="en-US" sz="2400" dirty="0"/>
          </a:p>
          <a:p>
            <a:endParaRPr lang="en-US" dirty="0"/>
          </a:p>
        </p:txBody>
      </p:sp>
      <p:cxnSp>
        <p:nvCxnSpPr>
          <p:cNvPr id="8" name="Straight Connector 7"/>
          <p:cNvCxnSpPr/>
          <p:nvPr/>
        </p:nvCxnSpPr>
        <p:spPr>
          <a:xfrm>
            <a:off x="381000" y="856520"/>
            <a:ext cx="8382000" cy="0"/>
          </a:xfrm>
          <a:prstGeom prst="line">
            <a:avLst/>
          </a:prstGeom>
        </p:spPr>
        <p:style>
          <a:lnRef idx="2">
            <a:schemeClr val="dk1"/>
          </a:lnRef>
          <a:fillRef idx="0">
            <a:schemeClr val="dk1"/>
          </a:fillRef>
          <a:effectRef idx="1">
            <a:schemeClr val="dk1"/>
          </a:effectRef>
          <a:fontRef idx="minor">
            <a:schemeClr val="tx1"/>
          </a:fontRef>
        </p:style>
      </p:cxnSp>
      <p:pic>
        <p:nvPicPr>
          <p:cNvPr id="4" name="Picture 3">
            <a:extLst>
              <a:ext uri="{FF2B5EF4-FFF2-40B4-BE49-F238E27FC236}">
                <a16:creationId xmlns:a16="http://schemas.microsoft.com/office/drawing/2014/main" id="{A7AE390F-BE1E-5549-BAB2-F6DFFCEFE65D}"/>
              </a:ext>
            </a:extLst>
          </p:cNvPr>
          <p:cNvPicPr>
            <a:picLocks noChangeAspect="1"/>
          </p:cNvPicPr>
          <p:nvPr/>
        </p:nvPicPr>
        <p:blipFill>
          <a:blip r:embed="rId3"/>
          <a:stretch>
            <a:fillRect/>
          </a:stretch>
        </p:blipFill>
        <p:spPr>
          <a:xfrm>
            <a:off x="698500" y="990600"/>
            <a:ext cx="7747000" cy="5499100"/>
          </a:xfrm>
          <a:prstGeom prst="rect">
            <a:avLst/>
          </a:prstGeom>
        </p:spPr>
      </p:pic>
    </p:spTree>
    <p:extLst>
      <p:ext uri="{BB962C8B-B14F-4D97-AF65-F5344CB8AC3E}">
        <p14:creationId xmlns:p14="http://schemas.microsoft.com/office/powerpoint/2010/main" val="64511340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3AE9-6C64-0C42-859F-3411C56FED49}"/>
              </a:ext>
            </a:extLst>
          </p:cNvPr>
          <p:cNvSpPr>
            <a:spLocks noGrp="1"/>
          </p:cNvSpPr>
          <p:nvPr>
            <p:ph type="ctrTitle"/>
          </p:nvPr>
        </p:nvSpPr>
        <p:spPr/>
        <p:txBody>
          <a:bodyPr/>
          <a:lstStyle/>
          <a:p>
            <a:r>
              <a:rPr lang="en-US" dirty="0"/>
              <a:t>Architectural Review</a:t>
            </a:r>
          </a:p>
        </p:txBody>
      </p:sp>
      <p:sp>
        <p:nvSpPr>
          <p:cNvPr id="3" name="Subtitle 2">
            <a:extLst>
              <a:ext uri="{FF2B5EF4-FFF2-40B4-BE49-F238E27FC236}">
                <a16:creationId xmlns:a16="http://schemas.microsoft.com/office/drawing/2014/main" id="{CC8376A4-585F-BD40-9957-7F35759A31C2}"/>
              </a:ext>
            </a:extLst>
          </p:cNvPr>
          <p:cNvSpPr>
            <a:spLocks noGrp="1"/>
          </p:cNvSpPr>
          <p:nvPr>
            <p:ph type="subTitle" idx="1"/>
          </p:nvPr>
        </p:nvSpPr>
        <p:spPr/>
        <p:txBody>
          <a:bodyPr/>
          <a:lstStyle/>
          <a:p>
            <a:r>
              <a:rPr lang="en-US" dirty="0"/>
              <a:t>Nicole Homer</a:t>
            </a:r>
          </a:p>
        </p:txBody>
      </p:sp>
    </p:spTree>
    <p:extLst>
      <p:ext uri="{BB962C8B-B14F-4D97-AF65-F5344CB8AC3E}">
        <p14:creationId xmlns:p14="http://schemas.microsoft.com/office/powerpoint/2010/main" val="320169415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C045DD-2D0D-4749-8BDF-C2BD6C30AB91}"/>
              </a:ext>
            </a:extLst>
          </p:cNvPr>
          <p:cNvSpPr>
            <a:spLocks noGrp="1"/>
          </p:cNvSpPr>
          <p:nvPr>
            <p:ph type="title"/>
          </p:nvPr>
        </p:nvSpPr>
        <p:spPr>
          <a:xfrm>
            <a:off x="381000" y="230188"/>
            <a:ext cx="8382000" cy="1329595"/>
          </a:xfrm>
        </p:spPr>
        <p:txBody>
          <a:bodyPr/>
          <a:lstStyle/>
          <a:p>
            <a:r>
              <a:rPr lang="en-US" dirty="0"/>
              <a:t>Willow Grove Mill </a:t>
            </a:r>
            <a:br>
              <a:rPr lang="en-US" dirty="0"/>
            </a:br>
            <a:r>
              <a:rPr lang="en-US" dirty="0"/>
              <a:t>Architectural Review Committee</a:t>
            </a:r>
          </a:p>
        </p:txBody>
      </p:sp>
      <p:pic>
        <p:nvPicPr>
          <p:cNvPr id="4" name="Picture 3">
            <a:extLst>
              <a:ext uri="{FF2B5EF4-FFF2-40B4-BE49-F238E27FC236}">
                <a16:creationId xmlns:a16="http://schemas.microsoft.com/office/drawing/2014/main" id="{D1F9D382-461C-4198-959F-064018FEF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84" y="2431565"/>
            <a:ext cx="1843659" cy="1843659"/>
          </a:xfrm>
          <a:prstGeom prst="rect">
            <a:avLst/>
          </a:prstGeom>
        </p:spPr>
      </p:pic>
      <p:sp>
        <p:nvSpPr>
          <p:cNvPr id="7" name="TextBox 6">
            <a:extLst>
              <a:ext uri="{FF2B5EF4-FFF2-40B4-BE49-F238E27FC236}">
                <a16:creationId xmlns:a16="http://schemas.microsoft.com/office/drawing/2014/main" id="{980DE913-6B3B-422C-BDDA-6B8F5783D0E4}"/>
              </a:ext>
            </a:extLst>
          </p:cNvPr>
          <p:cNvSpPr txBox="1"/>
          <p:nvPr/>
        </p:nvSpPr>
        <p:spPr>
          <a:xfrm>
            <a:off x="1266100" y="4633296"/>
            <a:ext cx="1448776" cy="646331"/>
          </a:xfrm>
          <a:prstGeom prst="rect">
            <a:avLst/>
          </a:prstGeom>
          <a:noFill/>
        </p:spPr>
        <p:txBody>
          <a:bodyPr wrap="square" rtlCol="0">
            <a:spAutoFit/>
          </a:bodyPr>
          <a:lstStyle/>
          <a:p>
            <a:pPr algn="ctr"/>
            <a:r>
              <a:rPr lang="en-US" dirty="0"/>
              <a:t>Tom Peters</a:t>
            </a:r>
          </a:p>
          <a:p>
            <a:pPr algn="ctr"/>
            <a:r>
              <a:rPr lang="en-US" dirty="0"/>
              <a:t>Chairperson</a:t>
            </a:r>
          </a:p>
        </p:txBody>
      </p:sp>
      <p:pic>
        <p:nvPicPr>
          <p:cNvPr id="14" name="Picture 13">
            <a:extLst>
              <a:ext uri="{FF2B5EF4-FFF2-40B4-BE49-F238E27FC236}">
                <a16:creationId xmlns:a16="http://schemas.microsoft.com/office/drawing/2014/main" id="{D265B90B-DB6C-4AB4-A273-549248A1526F}"/>
              </a:ext>
            </a:extLst>
          </p:cNvPr>
          <p:cNvPicPr>
            <a:picLocks noChangeAspect="1"/>
          </p:cNvPicPr>
          <p:nvPr/>
        </p:nvPicPr>
        <p:blipFill>
          <a:blip r:embed="rId4"/>
          <a:stretch>
            <a:fillRect/>
          </a:stretch>
        </p:blipFill>
        <p:spPr>
          <a:xfrm>
            <a:off x="3720842" y="2432708"/>
            <a:ext cx="1833657" cy="1843659"/>
          </a:xfrm>
          <a:prstGeom prst="rect">
            <a:avLst/>
          </a:prstGeom>
        </p:spPr>
      </p:pic>
      <p:sp>
        <p:nvSpPr>
          <p:cNvPr id="15" name="TextBox 14">
            <a:extLst>
              <a:ext uri="{FF2B5EF4-FFF2-40B4-BE49-F238E27FC236}">
                <a16:creationId xmlns:a16="http://schemas.microsoft.com/office/drawing/2014/main" id="{F623B20D-4AF7-4F7B-82D9-7575BA6F87FA}"/>
              </a:ext>
            </a:extLst>
          </p:cNvPr>
          <p:cNvSpPr txBox="1"/>
          <p:nvPr/>
        </p:nvSpPr>
        <p:spPr>
          <a:xfrm>
            <a:off x="3913283" y="4633295"/>
            <a:ext cx="1448776" cy="646331"/>
          </a:xfrm>
          <a:prstGeom prst="rect">
            <a:avLst/>
          </a:prstGeom>
          <a:noFill/>
        </p:spPr>
        <p:txBody>
          <a:bodyPr wrap="square" rtlCol="0">
            <a:spAutoFit/>
          </a:bodyPr>
          <a:lstStyle/>
          <a:p>
            <a:pPr algn="ctr"/>
            <a:r>
              <a:rPr lang="en-US" dirty="0"/>
              <a:t>Richard Harding</a:t>
            </a:r>
          </a:p>
        </p:txBody>
      </p:sp>
      <p:pic>
        <p:nvPicPr>
          <p:cNvPr id="17" name="Picture 16">
            <a:extLst>
              <a:ext uri="{FF2B5EF4-FFF2-40B4-BE49-F238E27FC236}">
                <a16:creationId xmlns:a16="http://schemas.microsoft.com/office/drawing/2014/main" id="{FF42BAB4-239D-4EFC-A249-C199216118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3025" y="2431565"/>
            <a:ext cx="1928116" cy="1844802"/>
          </a:xfrm>
          <a:prstGeom prst="rect">
            <a:avLst/>
          </a:prstGeom>
        </p:spPr>
      </p:pic>
      <p:sp>
        <p:nvSpPr>
          <p:cNvPr id="18" name="TextBox 17">
            <a:extLst>
              <a:ext uri="{FF2B5EF4-FFF2-40B4-BE49-F238E27FC236}">
                <a16:creationId xmlns:a16="http://schemas.microsoft.com/office/drawing/2014/main" id="{85EB800A-5F72-4660-95A1-B5F0A314DFE0}"/>
              </a:ext>
            </a:extLst>
          </p:cNvPr>
          <p:cNvSpPr txBox="1"/>
          <p:nvPr/>
        </p:nvSpPr>
        <p:spPr>
          <a:xfrm>
            <a:off x="6602694" y="4633295"/>
            <a:ext cx="1448776" cy="646331"/>
          </a:xfrm>
          <a:prstGeom prst="rect">
            <a:avLst/>
          </a:prstGeom>
          <a:noFill/>
        </p:spPr>
        <p:txBody>
          <a:bodyPr wrap="square" rtlCol="0">
            <a:spAutoFit/>
          </a:bodyPr>
          <a:lstStyle/>
          <a:p>
            <a:pPr algn="ctr"/>
            <a:r>
              <a:rPr lang="en-US" dirty="0"/>
              <a:t>Nicole Homer</a:t>
            </a:r>
          </a:p>
        </p:txBody>
      </p:sp>
    </p:spTree>
    <p:custDataLst>
      <p:tags r:id="rId1"/>
    </p:custDataLst>
    <p:extLst>
      <p:ext uri="{BB962C8B-B14F-4D97-AF65-F5344CB8AC3E}">
        <p14:creationId xmlns:p14="http://schemas.microsoft.com/office/powerpoint/2010/main" val="238981110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D61C-24F1-41BD-922F-933E168F1245}"/>
              </a:ext>
            </a:extLst>
          </p:cNvPr>
          <p:cNvSpPr>
            <a:spLocks noGrp="1"/>
          </p:cNvSpPr>
          <p:nvPr>
            <p:ph type="title"/>
          </p:nvPr>
        </p:nvSpPr>
        <p:spPr>
          <a:xfrm>
            <a:off x="381000" y="230188"/>
            <a:ext cx="8382000" cy="1329595"/>
          </a:xfrm>
        </p:spPr>
        <p:txBody>
          <a:bodyPr/>
          <a:lstStyle/>
          <a:p>
            <a:r>
              <a:rPr lang="en-US" dirty="0"/>
              <a:t>Purpose of Architectural Review Committee</a:t>
            </a:r>
          </a:p>
        </p:txBody>
      </p:sp>
      <p:sp>
        <p:nvSpPr>
          <p:cNvPr id="3" name="Content Placeholder 2">
            <a:extLst>
              <a:ext uri="{FF2B5EF4-FFF2-40B4-BE49-F238E27FC236}">
                <a16:creationId xmlns:a16="http://schemas.microsoft.com/office/drawing/2014/main" id="{99ED336D-CF80-42FC-9BF9-159AE94C9D8C}"/>
              </a:ext>
            </a:extLst>
          </p:cNvPr>
          <p:cNvSpPr>
            <a:spLocks noGrp="1"/>
          </p:cNvSpPr>
          <p:nvPr>
            <p:ph idx="1"/>
          </p:nvPr>
        </p:nvSpPr>
        <p:spPr>
          <a:xfrm>
            <a:off x="381000" y="1752600"/>
            <a:ext cx="8382000" cy="2210862"/>
          </a:xfrm>
        </p:spPr>
        <p:txBody>
          <a:bodyPr>
            <a:normAutofit/>
          </a:bodyPr>
          <a:lstStyle/>
          <a:p>
            <a:r>
              <a:rPr lang="en-US" sz="1800" dirty="0"/>
              <a:t>Review applications / requests for changes to residential property</a:t>
            </a:r>
          </a:p>
          <a:p>
            <a:r>
              <a:rPr lang="en-US" sz="1800" dirty="0"/>
              <a:t>Post – approval follow-up to ensure compliance with original submission</a:t>
            </a:r>
          </a:p>
          <a:p>
            <a:r>
              <a:rPr lang="en-US" sz="1800" dirty="0"/>
              <a:t>May investigate potential complaints of violations w/ Board of Directors</a:t>
            </a:r>
          </a:p>
        </p:txBody>
      </p:sp>
    </p:spTree>
    <p:custDataLst>
      <p:tags r:id="rId1"/>
    </p:custDataLst>
    <p:extLst>
      <p:ext uri="{BB962C8B-B14F-4D97-AF65-F5344CB8AC3E}">
        <p14:creationId xmlns:p14="http://schemas.microsoft.com/office/powerpoint/2010/main" val="32480963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D76A-4B3E-408E-9B92-1B506D7ACD44}"/>
              </a:ext>
            </a:extLst>
          </p:cNvPr>
          <p:cNvSpPr>
            <a:spLocks noGrp="1"/>
          </p:cNvSpPr>
          <p:nvPr>
            <p:ph type="title"/>
          </p:nvPr>
        </p:nvSpPr>
        <p:spPr/>
        <p:txBody>
          <a:bodyPr/>
          <a:lstStyle/>
          <a:p>
            <a:r>
              <a:rPr lang="en-US" dirty="0"/>
              <a:t>Requests requiring ARC approval</a:t>
            </a:r>
          </a:p>
        </p:txBody>
      </p:sp>
      <p:sp>
        <p:nvSpPr>
          <p:cNvPr id="3" name="Content Placeholder 2">
            <a:extLst>
              <a:ext uri="{FF2B5EF4-FFF2-40B4-BE49-F238E27FC236}">
                <a16:creationId xmlns:a16="http://schemas.microsoft.com/office/drawing/2014/main" id="{E82BC99C-DBB2-4794-A2A9-AFCC3F613C15}"/>
              </a:ext>
            </a:extLst>
          </p:cNvPr>
          <p:cNvSpPr>
            <a:spLocks noGrp="1"/>
          </p:cNvSpPr>
          <p:nvPr>
            <p:ph idx="1"/>
          </p:nvPr>
        </p:nvSpPr>
        <p:spPr>
          <a:xfrm>
            <a:off x="381000" y="1219200"/>
            <a:ext cx="8382000" cy="2210862"/>
          </a:xfrm>
        </p:spPr>
        <p:txBody>
          <a:bodyPr>
            <a:normAutofit/>
          </a:bodyPr>
          <a:lstStyle/>
          <a:p>
            <a:r>
              <a:rPr lang="en-US" sz="1800" dirty="0"/>
              <a:t>Outbuildings (sheds, gazebos, outdoor storage facility, etc…)\</a:t>
            </a:r>
          </a:p>
          <a:p>
            <a:r>
              <a:rPr lang="en-US" sz="1800" dirty="0"/>
              <a:t>Decks,  porches, patios &amp; other additions</a:t>
            </a:r>
          </a:p>
          <a:p>
            <a:r>
              <a:rPr lang="en-US" sz="1800" dirty="0"/>
              <a:t>Swimming Pools </a:t>
            </a:r>
          </a:p>
          <a:p>
            <a:r>
              <a:rPr lang="en-US" sz="1800" dirty="0"/>
              <a:t>Permanent Firepits</a:t>
            </a:r>
          </a:p>
          <a:p>
            <a:r>
              <a:rPr lang="en-US" sz="1800" dirty="0"/>
              <a:t>Fences</a:t>
            </a:r>
          </a:p>
          <a:p>
            <a:r>
              <a:rPr lang="en-US" sz="1800" dirty="0"/>
              <a:t>Exterior mechanical devices</a:t>
            </a:r>
          </a:p>
        </p:txBody>
      </p:sp>
    </p:spTree>
    <p:custDataLst>
      <p:tags r:id="rId1"/>
    </p:custDataLst>
    <p:extLst>
      <p:ext uri="{BB962C8B-B14F-4D97-AF65-F5344CB8AC3E}">
        <p14:creationId xmlns:p14="http://schemas.microsoft.com/office/powerpoint/2010/main" val="355504408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EFD162-EDAF-40F1-8DE6-8C07E9AEC8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with Blue Bar Segoe Template</Template>
  <TotalTime>21579</TotalTime>
  <Words>1109</Words>
  <Application>Microsoft Office PowerPoint</Application>
  <PresentationFormat>On-screen Show (4:3)</PresentationFormat>
  <Paragraphs>162</Paragraphs>
  <Slides>23</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Courier New</vt:lpstr>
      <vt:lpstr>Wingdings</vt:lpstr>
      <vt:lpstr>1_White with Blue Bar Segoe Template</vt:lpstr>
      <vt:lpstr>White with Courier font for code slides</vt:lpstr>
      <vt:lpstr>Willow Grove Mill Homeowners Association</vt:lpstr>
      <vt:lpstr>Agenda</vt:lpstr>
      <vt:lpstr>President’s Report</vt:lpstr>
      <vt:lpstr>Treasurer’s Report – 2020 Update</vt:lpstr>
      <vt:lpstr>Treasurer’s Report – Proposed 2021</vt:lpstr>
      <vt:lpstr>Architectural Review</vt:lpstr>
      <vt:lpstr>Willow Grove Mill  Architectural Review Committee</vt:lpstr>
      <vt:lpstr>Purpose of Architectural Review Committee</vt:lpstr>
      <vt:lpstr>Requests requiring ARC approval</vt:lpstr>
      <vt:lpstr>Architectural review process</vt:lpstr>
      <vt:lpstr>What THE ARC LOOKS for</vt:lpstr>
      <vt:lpstr>PowerPoint Presentation</vt:lpstr>
      <vt:lpstr>Old Business</vt:lpstr>
      <vt:lpstr>2020 Initiatives</vt:lpstr>
      <vt:lpstr>2020 Initiatives</vt:lpstr>
      <vt:lpstr>2020 Initiatives</vt:lpstr>
      <vt:lpstr>General Reminders</vt:lpstr>
      <vt:lpstr>New Business</vt:lpstr>
      <vt:lpstr>2021 Initiatives</vt:lpstr>
      <vt:lpstr>Community Updates</vt:lpstr>
      <vt:lpstr>Middletown Police Updates</vt:lpstr>
      <vt:lpstr>Election of Directors</vt:lpstr>
      <vt:lpstr> Q&amp;A/Adjournment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Willow Grove Mill</dc:title>
  <dc:creator>Aaron</dc:creator>
  <cp:lastModifiedBy>Brian Yarborough</cp:lastModifiedBy>
  <cp:revision>190</cp:revision>
  <cp:lastPrinted>2019-01-31T22:43:43Z</cp:lastPrinted>
  <dcterms:created xsi:type="dcterms:W3CDTF">2013-11-11T15:33:53Z</dcterms:created>
  <dcterms:modified xsi:type="dcterms:W3CDTF">2021-02-03T22:37:49Z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