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69" r:id="rId5"/>
    <p:sldId id="270" r:id="rId6"/>
    <p:sldId id="280" r:id="rId7"/>
    <p:sldId id="290" r:id="rId8"/>
    <p:sldId id="295" r:id="rId9"/>
    <p:sldId id="256" r:id="rId10"/>
    <p:sldId id="293" r:id="rId11"/>
    <p:sldId id="262" r:id="rId12"/>
    <p:sldId id="259" r:id="rId13"/>
    <p:sldId id="258" r:id="rId14"/>
    <p:sldId id="260" r:id="rId15"/>
    <p:sldId id="296" r:id="rId16"/>
    <p:sldId id="286" r:id="rId17"/>
    <p:sldId id="288" r:id="rId18"/>
    <p:sldId id="287" r:id="rId19"/>
    <p:sldId id="277" r:id="rId20"/>
    <p:sldId id="298" r:id="rId21"/>
    <p:sldId id="283" r:id="rId22"/>
    <p:sldId id="297" r:id="rId23"/>
    <p:sldId id="284" r:id="rId24"/>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1"/>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5614"/>
          </a:xfrm>
          <a:prstGeom prst="rect">
            <a:avLst/>
          </a:prstGeom>
        </p:spPr>
        <p:txBody>
          <a:bodyPr vert="horz" lIns="91440" tIns="45720" rIns="91440" bIns="45720" rtlCol="0"/>
          <a:lstStyle>
            <a:lvl1pPr algn="r">
              <a:defRPr sz="1200"/>
            </a:lvl1pPr>
          </a:lstStyle>
          <a:p>
            <a:fld id="{B60F3E1A-F44A-4BDC-BFDE-3CE901F7CC0B}" type="datetimeFigureOut">
              <a:rPr lang="en-US" smtClean="0"/>
              <a:t>9/27/2020</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2"/>
            <a:ext cx="5486400" cy="41905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6"/>
            <a:ext cx="2971800" cy="465614"/>
          </a:xfrm>
          <a:prstGeom prst="rect">
            <a:avLst/>
          </a:prstGeom>
        </p:spPr>
        <p:txBody>
          <a:bodyPr vert="horz" lIns="91440" tIns="45720" rIns="91440" bIns="45720" rtlCol="0" anchor="b"/>
          <a:lstStyle>
            <a:lvl1pPr algn="r">
              <a:defRPr sz="1200"/>
            </a:lvl1pPr>
          </a:lstStyle>
          <a:p>
            <a:fld id="{58BE1359-2DA2-4102-8E5F-3C314329F386}" type="slidenum">
              <a:rPr lang="en-US" smtClean="0"/>
              <a:t>‹#›</a:t>
            </a:fld>
            <a:endParaRPr lang="en-US" dirty="0"/>
          </a:p>
        </p:txBody>
      </p:sp>
    </p:spTree>
    <p:extLst>
      <p:ext uri="{BB962C8B-B14F-4D97-AF65-F5344CB8AC3E}">
        <p14:creationId xmlns:p14="http://schemas.microsoft.com/office/powerpoint/2010/main" val="14654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9/27/2020 5:18 PM</a:t>
            </a:fld>
            <a:endParaRPr lang="en-US" dirty="0"/>
          </a:p>
        </p:txBody>
      </p:sp>
      <p:sp>
        <p:nvSpPr>
          <p:cNvPr id="6" name="Footer Placeholder 5"/>
          <p:cNvSpPr>
            <a:spLocks noGrp="1"/>
          </p:cNvSpPr>
          <p:nvPr>
            <p:ph type="ftr" sz="quarter" idx="12"/>
          </p:nvPr>
        </p:nvSpPr>
        <p:spPr>
          <a:xfrm>
            <a:off x="0" y="8845046"/>
            <a:ext cx="6172200" cy="465614"/>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2" y="8845046"/>
            <a:ext cx="684213" cy="465614"/>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0375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95669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051665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9/27/2020 5:18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3465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9/27/2020 5:18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2361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17</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147742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8BE1359-2DA2-4102-8E5F-3C314329F386}" type="slidenum">
              <a:rPr lang="en-US" smtClean="0"/>
              <a:t>18</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5323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9/27/2020</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205678070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9/27/2020</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39053944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9/27/2020</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37170041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719142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D85304F-E382-4A4B-99BC-FCDA2AD7FA05}" type="datetimeFigureOut">
              <a:rPr lang="en-US" smtClean="0"/>
              <a:t>9/27/2020</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314CAE0A-A16B-4525-B527-A63F391E2AB1}" type="slidenum">
              <a:rPr lang="en-US" smtClean="0"/>
              <a:t>‹#›</a:t>
            </a:fld>
            <a:endParaRPr lang="en-US" dirty="0"/>
          </a:p>
        </p:txBody>
      </p:sp>
    </p:spTree>
    <p:extLst>
      <p:ext uri="{BB962C8B-B14F-4D97-AF65-F5344CB8AC3E}">
        <p14:creationId xmlns:p14="http://schemas.microsoft.com/office/powerpoint/2010/main" val="18923095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cxnSp>
        <p:nvCxnSpPr>
          <p:cNvPr id="4" name="Straight Connector 3"/>
          <p:cNvCxnSpPr/>
          <p:nvPr userDrawn="1"/>
        </p:nvCxnSpPr>
        <p:spPr>
          <a:xfrm flipV="1">
            <a:off x="381000" y="838200"/>
            <a:ext cx="8382000" cy="1"/>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b="-7000"/>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b="-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9"/>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702" r:id="rId2"/>
    <p:sldLayoutId id="2147483703" r:id="rId3"/>
    <p:sldLayoutId id="2147483704" r:id="rId4"/>
    <p:sldLayoutId id="2147483705" r:id="rId5"/>
    <p:sldLayoutId id="2147483706" r:id="rId6"/>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willowgrovemillhoa.co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contactus@willowgrovemillhoa.com" TargetMode="External"/><Relationship Id="rId2" Type="http://schemas.openxmlformats.org/officeDocument/2006/relationships/hyperlink" Target="http://www.willowgrovemillhoa.com/" TargetMode="External"/><Relationship Id="rId1" Type="http://schemas.openxmlformats.org/officeDocument/2006/relationships/slideLayout" Target="../slideLayouts/slideLayout4.xml"/><Relationship Id="rId4" Type="http://schemas.openxmlformats.org/officeDocument/2006/relationships/hyperlink" Target="mailto:arcreview@willowgrovemillhoa.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xls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4.xml"/><Relationship Id="rId1" Type="http://schemas.openxmlformats.org/officeDocument/2006/relationships/tags" Target="../tags/tag1.xml"/><Relationship Id="rId5" Type="http://schemas.openxmlformats.org/officeDocument/2006/relationships/image" Target="../media/image10.jpe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Willow Grove Mill</a:t>
            </a:r>
            <a:br>
              <a:rPr lang="en-US" dirty="0"/>
            </a:br>
            <a:r>
              <a:rPr lang="en-US" dirty="0"/>
              <a:t>Homeowners Association</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2019 Annual Meeting</a:t>
            </a:r>
          </a:p>
          <a:p>
            <a:r>
              <a:rPr lang="en-US" dirty="0"/>
              <a:t>January 29, 2020</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D76A-4B3E-408E-9B92-1B506D7ACD44}"/>
              </a:ext>
            </a:extLst>
          </p:cNvPr>
          <p:cNvSpPr>
            <a:spLocks noGrp="1"/>
          </p:cNvSpPr>
          <p:nvPr>
            <p:ph type="title"/>
          </p:nvPr>
        </p:nvSpPr>
        <p:spPr/>
        <p:txBody>
          <a:bodyPr/>
          <a:lstStyle/>
          <a:p>
            <a:r>
              <a:rPr lang="en-US" dirty="0"/>
              <a:t>Requests requiring ARC approval</a:t>
            </a:r>
          </a:p>
        </p:txBody>
      </p:sp>
      <p:sp>
        <p:nvSpPr>
          <p:cNvPr id="3" name="Content Placeholder 2">
            <a:extLst>
              <a:ext uri="{FF2B5EF4-FFF2-40B4-BE49-F238E27FC236}">
                <a16:creationId xmlns:a16="http://schemas.microsoft.com/office/drawing/2014/main" id="{E82BC99C-DBB2-4794-A2A9-AFCC3F613C15}"/>
              </a:ext>
            </a:extLst>
          </p:cNvPr>
          <p:cNvSpPr>
            <a:spLocks noGrp="1"/>
          </p:cNvSpPr>
          <p:nvPr>
            <p:ph idx="1"/>
          </p:nvPr>
        </p:nvSpPr>
        <p:spPr>
          <a:xfrm>
            <a:off x="381000" y="1295400"/>
            <a:ext cx="8382000" cy="2210862"/>
          </a:xfrm>
        </p:spPr>
        <p:txBody>
          <a:bodyPr>
            <a:normAutofit fontScale="85000" lnSpcReduction="10000"/>
          </a:bodyPr>
          <a:lstStyle/>
          <a:p>
            <a:r>
              <a:rPr lang="en-US" sz="2800" dirty="0"/>
              <a:t>Outbuildings (sheds, gazebos, outdoor storage facility, etc…)</a:t>
            </a:r>
          </a:p>
          <a:p>
            <a:r>
              <a:rPr lang="en-US" sz="2800" dirty="0"/>
              <a:t>Decks,  porches, patios &amp; other additions</a:t>
            </a:r>
          </a:p>
          <a:p>
            <a:r>
              <a:rPr lang="en-US" sz="2800" dirty="0"/>
              <a:t>Swimming Pools </a:t>
            </a:r>
          </a:p>
          <a:p>
            <a:r>
              <a:rPr lang="en-US" sz="2800" dirty="0"/>
              <a:t>Permanent Firepits</a:t>
            </a:r>
          </a:p>
          <a:p>
            <a:r>
              <a:rPr lang="en-US" sz="2800" dirty="0"/>
              <a:t>Fences</a:t>
            </a:r>
          </a:p>
          <a:p>
            <a:r>
              <a:rPr lang="en-US" sz="2800" dirty="0"/>
              <a:t>Exterior mechanical devices</a:t>
            </a:r>
            <a:endParaRPr lang="en-US" sz="1800" dirty="0"/>
          </a:p>
        </p:txBody>
      </p:sp>
      <p:cxnSp>
        <p:nvCxnSpPr>
          <p:cNvPr id="4" name="Straight Connector 3">
            <a:extLst>
              <a:ext uri="{FF2B5EF4-FFF2-40B4-BE49-F238E27FC236}">
                <a16:creationId xmlns:a16="http://schemas.microsoft.com/office/drawing/2014/main" id="{4A83DB93-1883-F84A-AC21-A2151F48715B}"/>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4494149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15F-8B0C-474C-ADBE-AEEB35ACDED7}"/>
              </a:ext>
            </a:extLst>
          </p:cNvPr>
          <p:cNvSpPr>
            <a:spLocks noGrp="1"/>
          </p:cNvSpPr>
          <p:nvPr>
            <p:ph type="title"/>
          </p:nvPr>
        </p:nvSpPr>
        <p:spPr/>
        <p:txBody>
          <a:bodyPr/>
          <a:lstStyle/>
          <a:p>
            <a:r>
              <a:rPr lang="en-US" dirty="0"/>
              <a:t>Architectural review process</a:t>
            </a:r>
          </a:p>
        </p:txBody>
      </p:sp>
      <p:sp>
        <p:nvSpPr>
          <p:cNvPr id="3" name="Content Placeholder 2">
            <a:extLst>
              <a:ext uri="{FF2B5EF4-FFF2-40B4-BE49-F238E27FC236}">
                <a16:creationId xmlns:a16="http://schemas.microsoft.com/office/drawing/2014/main" id="{852DEBE9-9CD6-4772-9BAC-E322A60C4BFC}"/>
              </a:ext>
            </a:extLst>
          </p:cNvPr>
          <p:cNvSpPr>
            <a:spLocks noGrp="1"/>
          </p:cNvSpPr>
          <p:nvPr>
            <p:ph idx="1"/>
          </p:nvPr>
        </p:nvSpPr>
        <p:spPr>
          <a:xfrm>
            <a:off x="457200" y="1219200"/>
            <a:ext cx="8305800" cy="2967922"/>
          </a:xfrm>
        </p:spPr>
        <p:txBody>
          <a:bodyPr>
            <a:normAutofit fontScale="47500" lnSpcReduction="20000"/>
          </a:bodyPr>
          <a:lstStyle/>
          <a:p>
            <a:pPr marL="342900" indent="-342900">
              <a:lnSpc>
                <a:spcPct val="140000"/>
              </a:lnSpc>
              <a:buFont typeface="+mj-lt"/>
              <a:buAutoNum type="arabicPeriod"/>
            </a:pPr>
            <a:r>
              <a:rPr lang="en-US" sz="3600" dirty="0"/>
              <a:t>Submit application and all associated building plans to ARC</a:t>
            </a:r>
          </a:p>
          <a:p>
            <a:pPr marL="1030288" lvl="2" indent="-342900">
              <a:lnSpc>
                <a:spcPct val="140000"/>
              </a:lnSpc>
              <a:buFont typeface="+mj-lt"/>
              <a:buAutoNum type="alphaLcPeriod"/>
            </a:pPr>
            <a:r>
              <a:rPr lang="en-US" sz="3300" dirty="0"/>
              <a:t>Can be submitted via WGM HOA website (</a:t>
            </a:r>
            <a:r>
              <a:rPr lang="en-US" sz="3300" dirty="0">
                <a:hlinkClick r:id="rId2"/>
              </a:rPr>
              <a:t>www.willowgrovemillhoa.com</a:t>
            </a:r>
            <a:r>
              <a:rPr lang="en-US" sz="3300" dirty="0"/>
              <a:t>)</a:t>
            </a:r>
          </a:p>
          <a:p>
            <a:pPr marL="342900" indent="-342900">
              <a:lnSpc>
                <a:spcPct val="140000"/>
              </a:lnSpc>
              <a:buFont typeface="+mj-lt"/>
              <a:buAutoNum type="arabicPeriod"/>
            </a:pPr>
            <a:r>
              <a:rPr lang="en-US" sz="3600" dirty="0"/>
              <a:t>Committee to review application &amp; documentation</a:t>
            </a:r>
          </a:p>
          <a:p>
            <a:pPr marL="342900" indent="-342900">
              <a:lnSpc>
                <a:spcPct val="140000"/>
              </a:lnSpc>
              <a:buFont typeface="+mj-lt"/>
              <a:buAutoNum type="arabicPeriod"/>
            </a:pPr>
            <a:r>
              <a:rPr lang="en-US" sz="3600" dirty="0"/>
              <a:t>Committee to respond within 14 days with decision or clarifying questions</a:t>
            </a:r>
          </a:p>
          <a:p>
            <a:pPr marL="342900" indent="-342900">
              <a:lnSpc>
                <a:spcPct val="140000"/>
              </a:lnSpc>
              <a:buFont typeface="+mj-lt"/>
              <a:buAutoNum type="arabicPeriod"/>
            </a:pPr>
            <a:r>
              <a:rPr lang="en-US" sz="3600" dirty="0"/>
              <a:t>If approved, plans &amp; approval to be submitted to Town of Middletown for an application for a building permit</a:t>
            </a:r>
          </a:p>
          <a:p>
            <a:pPr marL="1030288" lvl="2" indent="-342900">
              <a:lnSpc>
                <a:spcPct val="140000"/>
              </a:lnSpc>
              <a:buFont typeface="+mj-lt"/>
              <a:buAutoNum type="alphaLcPeriod"/>
            </a:pPr>
            <a:r>
              <a:rPr lang="en-US" sz="3300" dirty="0"/>
              <a:t>ARC approval does </a:t>
            </a:r>
            <a:r>
              <a:rPr lang="en-US" sz="3300" b="1" dirty="0"/>
              <a:t>NOT</a:t>
            </a:r>
            <a:r>
              <a:rPr lang="en-US" sz="3300" dirty="0"/>
              <a:t> supersede Town of Middletown Approval</a:t>
            </a:r>
          </a:p>
          <a:p>
            <a:pPr marL="342900" indent="-342900">
              <a:lnSpc>
                <a:spcPct val="140000"/>
              </a:lnSpc>
              <a:buFont typeface="+mj-lt"/>
              <a:buAutoNum type="arabicPeriod"/>
            </a:pPr>
            <a:r>
              <a:rPr lang="en-US" sz="3600" dirty="0"/>
              <a:t>Changes to plans must be re-submitted to ARC for re-approval.</a:t>
            </a:r>
            <a:endParaRPr lang="en-US" sz="2400" dirty="0"/>
          </a:p>
        </p:txBody>
      </p:sp>
      <p:cxnSp>
        <p:nvCxnSpPr>
          <p:cNvPr id="4" name="Straight Connector 3">
            <a:extLst>
              <a:ext uri="{FF2B5EF4-FFF2-40B4-BE49-F238E27FC236}">
                <a16:creationId xmlns:a16="http://schemas.microsoft.com/office/drawing/2014/main" id="{E10F6C0A-5ED5-4C4E-85D5-7E10D9020E25}"/>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1593772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7E0D-71FD-48C9-B2B0-F636F2A3B0B4}"/>
              </a:ext>
            </a:extLst>
          </p:cNvPr>
          <p:cNvSpPr>
            <a:spLocks noGrp="1"/>
          </p:cNvSpPr>
          <p:nvPr>
            <p:ph type="title"/>
          </p:nvPr>
        </p:nvSpPr>
        <p:spPr/>
        <p:txBody>
          <a:bodyPr/>
          <a:lstStyle/>
          <a:p>
            <a:r>
              <a:rPr lang="en-US" dirty="0"/>
              <a:t>What THE ARC LOOKS for</a:t>
            </a:r>
          </a:p>
        </p:txBody>
      </p:sp>
      <p:sp>
        <p:nvSpPr>
          <p:cNvPr id="3" name="Content Placeholder 2">
            <a:extLst>
              <a:ext uri="{FF2B5EF4-FFF2-40B4-BE49-F238E27FC236}">
                <a16:creationId xmlns:a16="http://schemas.microsoft.com/office/drawing/2014/main" id="{D40681D4-8271-4DE3-88ED-F9FFC2E72BE3}"/>
              </a:ext>
            </a:extLst>
          </p:cNvPr>
          <p:cNvSpPr>
            <a:spLocks noGrp="1"/>
          </p:cNvSpPr>
          <p:nvPr>
            <p:ph idx="1"/>
          </p:nvPr>
        </p:nvSpPr>
        <p:spPr>
          <a:xfrm>
            <a:off x="381000" y="1219200"/>
            <a:ext cx="8382000" cy="2210862"/>
          </a:xfrm>
        </p:spPr>
        <p:txBody>
          <a:bodyPr>
            <a:normAutofit/>
          </a:bodyPr>
          <a:lstStyle/>
          <a:p>
            <a:r>
              <a:rPr lang="en-US" sz="2800" dirty="0"/>
              <a:t>Compliance with deed restrictions</a:t>
            </a:r>
          </a:p>
          <a:p>
            <a:r>
              <a:rPr lang="en-US" sz="2800" dirty="0"/>
              <a:t>Aesthetic suitability</a:t>
            </a:r>
          </a:p>
          <a:p>
            <a:r>
              <a:rPr lang="en-US" sz="2800" dirty="0"/>
              <a:t>Effect on neighboring properties &amp; neighborhood</a:t>
            </a:r>
          </a:p>
        </p:txBody>
      </p:sp>
      <p:cxnSp>
        <p:nvCxnSpPr>
          <p:cNvPr id="4" name="Straight Connector 3">
            <a:extLst>
              <a:ext uri="{FF2B5EF4-FFF2-40B4-BE49-F238E27FC236}">
                <a16:creationId xmlns:a16="http://schemas.microsoft.com/office/drawing/2014/main" id="{15D17790-3684-C443-96CD-B91522032B57}"/>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7887761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2BA0D-65B9-584F-9496-86A5B38432C9}"/>
              </a:ext>
            </a:extLst>
          </p:cNvPr>
          <p:cNvSpPr>
            <a:spLocks noGrp="1"/>
          </p:cNvSpPr>
          <p:nvPr>
            <p:ph idx="1"/>
          </p:nvPr>
        </p:nvSpPr>
        <p:spPr>
          <a:xfrm>
            <a:off x="304800" y="3124200"/>
            <a:ext cx="8382000" cy="747897"/>
          </a:xfrm>
        </p:spPr>
        <p:txBody>
          <a:bodyPr/>
          <a:lstStyle/>
          <a:p>
            <a:pPr marL="0" indent="0" algn="ctr">
              <a:buNone/>
            </a:pPr>
            <a:r>
              <a:rPr lang="en-US" sz="5400" dirty="0"/>
              <a:t>Questions?</a:t>
            </a:r>
          </a:p>
        </p:txBody>
      </p:sp>
    </p:spTree>
    <p:extLst>
      <p:ext uri="{BB962C8B-B14F-4D97-AF65-F5344CB8AC3E}">
        <p14:creationId xmlns:p14="http://schemas.microsoft.com/office/powerpoint/2010/main" val="163840079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382000" cy="1107996"/>
          </a:xfrm>
        </p:spPr>
        <p:txBody>
          <a:bodyPr>
            <a:normAutofit/>
          </a:bodyPr>
          <a:lstStyle/>
          <a:p>
            <a:pPr algn="ctr"/>
            <a:r>
              <a:rPr lang="en-US" sz="8000" dirty="0"/>
              <a:t>Old Business</a:t>
            </a:r>
          </a:p>
        </p:txBody>
      </p:sp>
    </p:spTree>
    <p:extLst>
      <p:ext uri="{BB962C8B-B14F-4D97-AF65-F5344CB8AC3E}">
        <p14:creationId xmlns:p14="http://schemas.microsoft.com/office/powerpoint/2010/main" val="145898155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609398"/>
          </a:xfrm>
        </p:spPr>
        <p:txBody>
          <a:bodyPr>
            <a:normAutofit/>
          </a:bodyPr>
          <a:lstStyle/>
          <a:p>
            <a:r>
              <a:rPr lang="en-US" sz="4400" dirty="0"/>
              <a:t>General Reminders</a:t>
            </a:r>
          </a:p>
        </p:txBody>
      </p:sp>
      <p:sp>
        <p:nvSpPr>
          <p:cNvPr id="3" name="Text Placeholder 2"/>
          <p:cNvSpPr>
            <a:spLocks noGrp="1"/>
          </p:cNvSpPr>
          <p:nvPr>
            <p:ph type="body" sz="quarter" idx="10"/>
          </p:nvPr>
        </p:nvSpPr>
        <p:spPr>
          <a:xfrm>
            <a:off x="381000" y="990600"/>
            <a:ext cx="8382000" cy="5940088"/>
          </a:xfrm>
        </p:spPr>
        <p:txBody>
          <a:bodyPr/>
          <a:lstStyle/>
          <a:p>
            <a:r>
              <a:rPr lang="en-US" sz="2000" dirty="0"/>
              <a:t>Parking:</a:t>
            </a:r>
          </a:p>
          <a:p>
            <a:pPr lvl="1"/>
            <a:r>
              <a:rPr lang="en-US" sz="2000" dirty="0"/>
              <a:t>No commercial vehicles can be parked overnight on community streets. Includes moving vans, panel trucks, tractor trailers</a:t>
            </a:r>
          </a:p>
          <a:p>
            <a:pPr lvl="1"/>
            <a:r>
              <a:rPr lang="en-US" sz="2000" dirty="0"/>
              <a:t>Cars Blocking sidewalk </a:t>
            </a:r>
            <a:r>
              <a:rPr lang="mr-IN" sz="2000" dirty="0"/>
              <a:t>–</a:t>
            </a:r>
            <a:r>
              <a:rPr lang="en-US" sz="2000" dirty="0"/>
              <a:t> Cars left hanging over the public sidewalk will be ticketed</a:t>
            </a:r>
          </a:p>
          <a:p>
            <a:pPr lvl="1"/>
            <a:r>
              <a:rPr lang="en-US" sz="2000" dirty="0"/>
              <a:t>Cars blocking driveways on either side of the street</a:t>
            </a:r>
          </a:p>
          <a:p>
            <a:pPr lvl="1"/>
            <a:r>
              <a:rPr lang="en-US" sz="2000" dirty="0"/>
              <a:t>Cars parked within the intersection</a:t>
            </a:r>
          </a:p>
          <a:p>
            <a:pPr lvl="1"/>
            <a:r>
              <a:rPr lang="en-US" sz="2000" dirty="0"/>
              <a:t>No Saving Spots </a:t>
            </a:r>
            <a:r>
              <a:rPr lang="mr-IN" sz="2000" dirty="0"/>
              <a:t>–</a:t>
            </a:r>
            <a:r>
              <a:rPr lang="en-US" sz="2000" dirty="0"/>
              <a:t> Garbage cans, beach chairs or other item found to be saving spots on non-trash days will be removed</a:t>
            </a:r>
          </a:p>
          <a:p>
            <a:r>
              <a:rPr lang="en-US" sz="2000" dirty="0"/>
              <a:t>Shoveling </a:t>
            </a:r>
            <a:r>
              <a:rPr lang="mr-IN" sz="2000" dirty="0"/>
              <a:t>–</a:t>
            </a:r>
            <a:r>
              <a:rPr lang="en-US" sz="2000" dirty="0"/>
              <a:t> Sidewalks around your property must be shoveled within 48 hours according to Middletown code</a:t>
            </a:r>
          </a:p>
          <a:p>
            <a:r>
              <a:rPr lang="en-US" sz="2000" dirty="0"/>
              <a:t>Trash Can Storage </a:t>
            </a:r>
            <a:r>
              <a:rPr lang="mr-IN" sz="2000" dirty="0"/>
              <a:t>–</a:t>
            </a:r>
            <a:r>
              <a:rPr lang="en-US" sz="2000" dirty="0"/>
              <a:t> Trash cans must be removed from the street within 24 hours</a:t>
            </a:r>
          </a:p>
          <a:p>
            <a:r>
              <a:rPr lang="en-US" sz="2000" dirty="0"/>
              <a:t>Trailers </a:t>
            </a:r>
            <a:r>
              <a:rPr lang="mr-IN" sz="2000" dirty="0"/>
              <a:t>–</a:t>
            </a:r>
            <a:r>
              <a:rPr lang="en-US" sz="2000" dirty="0"/>
              <a:t> No Utility, boat or car trailers can be parked on residential streets or driveways</a:t>
            </a:r>
          </a:p>
          <a:p>
            <a:r>
              <a:rPr lang="en-US" sz="2000" dirty="0"/>
              <a:t>Auto Repairs cannot be made on the street or in public parking areas</a:t>
            </a:r>
          </a:p>
          <a:p>
            <a:r>
              <a:rPr lang="en-US" sz="2000" dirty="0"/>
              <a:t>Cleanup after your dog</a:t>
            </a:r>
          </a:p>
          <a:p>
            <a:r>
              <a:rPr lang="en-US" sz="2000" dirty="0"/>
              <a:t>Tree Trimming </a:t>
            </a:r>
            <a:r>
              <a:rPr lang="mr-IN" sz="2000" dirty="0"/>
              <a:t>–</a:t>
            </a:r>
            <a:r>
              <a:rPr lang="en-US" sz="2000" dirty="0"/>
              <a:t> Tree limbs hanging over the street or sidewalk lower than 6 feet must be trimmed</a:t>
            </a:r>
          </a:p>
        </p:txBody>
      </p:sp>
      <p:cxnSp>
        <p:nvCxnSpPr>
          <p:cNvPr id="5" name="Straight Connector 4"/>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6274000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382000" cy="1107996"/>
          </a:xfrm>
        </p:spPr>
        <p:txBody>
          <a:bodyPr/>
          <a:lstStyle/>
          <a:p>
            <a:pPr algn="ctr"/>
            <a:r>
              <a:rPr lang="en-US" sz="8000" dirty="0"/>
              <a:t>New Business</a:t>
            </a:r>
          </a:p>
        </p:txBody>
      </p:sp>
    </p:spTree>
    <p:extLst>
      <p:ext uri="{BB962C8B-B14F-4D97-AF65-F5344CB8AC3E}">
        <p14:creationId xmlns:p14="http://schemas.microsoft.com/office/powerpoint/2010/main" val="196891837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Business – 2020 Initiatives</a:t>
            </a:r>
          </a:p>
        </p:txBody>
      </p:sp>
      <p:sp>
        <p:nvSpPr>
          <p:cNvPr id="3" name="Content Placeholder 2"/>
          <p:cNvSpPr>
            <a:spLocks noGrp="1"/>
          </p:cNvSpPr>
          <p:nvPr>
            <p:ph idx="1"/>
          </p:nvPr>
        </p:nvSpPr>
        <p:spPr>
          <a:xfrm>
            <a:off x="381000" y="921993"/>
            <a:ext cx="8382000" cy="4191917"/>
          </a:xfrm>
        </p:spPr>
        <p:txBody>
          <a:bodyPr/>
          <a:lstStyle/>
          <a:p>
            <a:pPr marL="0" indent="0">
              <a:buNone/>
            </a:pPr>
            <a:endParaRPr lang="en-US" sz="2400" dirty="0"/>
          </a:p>
          <a:p>
            <a:r>
              <a:rPr lang="en-US" sz="2400" dirty="0"/>
              <a:t>Facebook Business Advertising Page</a:t>
            </a:r>
          </a:p>
          <a:p>
            <a:r>
              <a:rPr lang="en-US" sz="2400" dirty="0"/>
              <a:t>Storm water Pond Algae Remediation Project</a:t>
            </a:r>
          </a:p>
          <a:p>
            <a:r>
              <a:rPr lang="en-US" sz="2400" dirty="0"/>
              <a:t>Open Space and East Truepenny Tree Replacement</a:t>
            </a:r>
          </a:p>
          <a:p>
            <a:r>
              <a:rPr lang="en-US" sz="2400" dirty="0"/>
              <a:t>Increased Deed Restriction Enforcement</a:t>
            </a:r>
          </a:p>
          <a:p>
            <a:pPr lvl="1"/>
            <a:r>
              <a:rPr lang="en-US" sz="2000" dirty="0"/>
              <a:t>Parking</a:t>
            </a:r>
          </a:p>
          <a:p>
            <a:pPr lvl="1"/>
            <a:r>
              <a:rPr lang="en-US" sz="2000" dirty="0"/>
              <a:t>Trampolines</a:t>
            </a:r>
          </a:p>
          <a:p>
            <a:pPr lvl="1"/>
            <a:r>
              <a:rPr lang="en-US" sz="2000" dirty="0"/>
              <a:t>Tree Trimming</a:t>
            </a:r>
          </a:p>
          <a:p>
            <a:r>
              <a:rPr lang="en-US" sz="2400" dirty="0"/>
              <a:t>Deed Restriction Update</a:t>
            </a:r>
          </a:p>
          <a:p>
            <a:endParaRPr lang="en-US" sz="2400" dirty="0"/>
          </a:p>
          <a:p>
            <a:endParaRPr lang="en-US" sz="24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9762849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Updates</a:t>
            </a:r>
          </a:p>
        </p:txBody>
      </p:sp>
      <p:sp>
        <p:nvSpPr>
          <p:cNvPr id="3" name="Content Placeholder 2"/>
          <p:cNvSpPr>
            <a:spLocks noGrp="1"/>
          </p:cNvSpPr>
          <p:nvPr>
            <p:ph idx="1"/>
          </p:nvPr>
        </p:nvSpPr>
        <p:spPr>
          <a:xfrm>
            <a:off x="381000" y="910418"/>
            <a:ext cx="8382000" cy="2769989"/>
          </a:xfrm>
        </p:spPr>
        <p:txBody>
          <a:bodyPr/>
          <a:lstStyle/>
          <a:p>
            <a:pPr marL="0" indent="0">
              <a:buNone/>
            </a:pPr>
            <a:endParaRPr lang="en-US" sz="2400" dirty="0"/>
          </a:p>
          <a:p>
            <a:r>
              <a:rPr lang="en-US" sz="2400" dirty="0"/>
              <a:t>Town-wide Street Sign Upgrades – Ongoing</a:t>
            </a:r>
          </a:p>
          <a:p>
            <a:r>
              <a:rPr lang="en-US" sz="2400" dirty="0"/>
              <a:t>New Appoquinimink Library – Silver Lake Park – 2021</a:t>
            </a:r>
          </a:p>
          <a:p>
            <a:r>
              <a:rPr lang="en-US" sz="2400" dirty="0"/>
              <a:t>DE-299 Widening Project (SR1 to Catherine St) – 2022</a:t>
            </a:r>
          </a:p>
          <a:p>
            <a:r>
              <a:rPr lang="en-US" sz="2400" dirty="0"/>
              <a:t>Middletown YMCA – Silver Lake Park – 2022</a:t>
            </a:r>
          </a:p>
          <a:p>
            <a:r>
              <a:rPr lang="en-US" sz="2400" dirty="0"/>
              <a:t>NCC Regional Park – Shallcross Lake Road – 2024</a:t>
            </a:r>
          </a:p>
          <a:p>
            <a:endParaRPr lang="en-US" sz="24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7029906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 of Directors</a:t>
            </a:r>
          </a:p>
        </p:txBody>
      </p:sp>
      <p:sp>
        <p:nvSpPr>
          <p:cNvPr id="3" name="Content Placeholder 2"/>
          <p:cNvSpPr>
            <a:spLocks noGrp="1"/>
          </p:cNvSpPr>
          <p:nvPr>
            <p:ph idx="1"/>
          </p:nvPr>
        </p:nvSpPr>
        <p:spPr>
          <a:xfrm>
            <a:off x="381000" y="1093345"/>
            <a:ext cx="8382000" cy="5638467"/>
          </a:xfrm>
        </p:spPr>
        <p:txBody>
          <a:bodyPr/>
          <a:lstStyle/>
          <a:p>
            <a:r>
              <a:rPr lang="en-US" sz="2000" dirty="0"/>
              <a:t>The community elects up to five directors each year</a:t>
            </a:r>
          </a:p>
          <a:p>
            <a:r>
              <a:rPr lang="en-US" sz="2000" dirty="0"/>
              <a:t>Written nominations solicited in advance by mail or email (due 1/28/20)</a:t>
            </a:r>
          </a:p>
          <a:p>
            <a:r>
              <a:rPr lang="en-US" sz="2000" dirty="0"/>
              <a:t>Quorum of 176 homes (30%) is required to hold election</a:t>
            </a:r>
          </a:p>
          <a:p>
            <a:r>
              <a:rPr lang="en-US" sz="2000" dirty="0"/>
              <a:t>If no quorum exists, current directors remain in place until next election</a:t>
            </a:r>
          </a:p>
          <a:p>
            <a:r>
              <a:rPr lang="en-US" sz="2000" dirty="0"/>
              <a:t>If fewer than 6 nominations, all nominated directors are appointed to the board without an election</a:t>
            </a:r>
          </a:p>
          <a:p>
            <a:r>
              <a:rPr lang="en-US" sz="2000" dirty="0"/>
              <a:t>No write-ins permitted </a:t>
            </a:r>
          </a:p>
          <a:p>
            <a:pPr lvl="0"/>
            <a:r>
              <a:rPr lang="en-US" sz="2000" dirty="0"/>
              <a:t>Vote determines the directors who will sit on the board.  Specific officer positions are voted on by the board itself once elected.</a:t>
            </a:r>
          </a:p>
          <a:p>
            <a:pPr marL="0" indent="0">
              <a:buNone/>
            </a:pPr>
            <a:endParaRPr lang="en-US" sz="800" dirty="0"/>
          </a:p>
          <a:p>
            <a:pPr marL="0" indent="0">
              <a:buNone/>
            </a:pPr>
            <a:r>
              <a:rPr lang="en-US" sz="2400" b="1" u="sng" dirty="0"/>
              <a:t>Nominees</a:t>
            </a:r>
            <a:r>
              <a:rPr lang="en-US" sz="2400" b="1" dirty="0"/>
              <a:t>-</a:t>
            </a:r>
            <a:r>
              <a:rPr lang="en-US" sz="2400" dirty="0"/>
              <a:t> Received 6 total nominations:</a:t>
            </a:r>
          </a:p>
          <a:p>
            <a:pPr lvl="1"/>
            <a:r>
              <a:rPr lang="en-US" sz="2200" dirty="0"/>
              <a:t>Aaron Blythe – Current President</a:t>
            </a:r>
          </a:p>
          <a:p>
            <a:pPr lvl="1"/>
            <a:r>
              <a:rPr lang="en-US" sz="2200" dirty="0"/>
              <a:t>Joyce Kidd = Current Vice President</a:t>
            </a:r>
          </a:p>
          <a:p>
            <a:pPr lvl="1"/>
            <a:r>
              <a:rPr lang="en-US" sz="2200" dirty="0"/>
              <a:t>Tony Tagliaferro – Current Treasurer</a:t>
            </a:r>
          </a:p>
          <a:p>
            <a:pPr lvl="1"/>
            <a:r>
              <a:rPr lang="en-US" sz="2200" dirty="0"/>
              <a:t>Brian Yarborough – Current Secretary</a:t>
            </a:r>
          </a:p>
          <a:p>
            <a:pPr lvl="1"/>
            <a:r>
              <a:rPr lang="en-US" sz="2200" dirty="0"/>
              <a:t>Jackie Brown – Current At-large Member</a:t>
            </a:r>
          </a:p>
          <a:p>
            <a:pPr lvl="1"/>
            <a:r>
              <a:rPr lang="en-US" sz="2200" dirty="0"/>
              <a:t>Anthony Yates – New Nominee</a:t>
            </a:r>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3148357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txBox="1">
            <a:spLocks/>
          </p:cNvSpPr>
          <p:nvPr/>
        </p:nvSpPr>
        <p:spPr>
          <a:xfrm>
            <a:off x="381000" y="1143000"/>
            <a:ext cx="8382000" cy="4800600"/>
          </a:xfrm>
          <a:prstGeom prst="rect">
            <a:avLst/>
          </a:prstGeom>
        </p:spPr>
        <p:txBody>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Call to Order</a:t>
            </a:r>
          </a:p>
          <a:p>
            <a:r>
              <a:rPr lang="en-US" sz="2800" dirty="0"/>
              <a:t>President’s Report</a:t>
            </a:r>
          </a:p>
          <a:p>
            <a:r>
              <a:rPr lang="en-US" sz="2800" dirty="0"/>
              <a:t>Treasurer’s Report</a:t>
            </a:r>
          </a:p>
          <a:p>
            <a:r>
              <a:rPr lang="en-US" sz="2800" dirty="0"/>
              <a:t>Architectural Review</a:t>
            </a:r>
          </a:p>
          <a:p>
            <a:r>
              <a:rPr lang="en-US" sz="2800" dirty="0"/>
              <a:t>Old Business</a:t>
            </a:r>
          </a:p>
          <a:p>
            <a:r>
              <a:rPr lang="en-US" sz="2800" dirty="0"/>
              <a:t>New Business</a:t>
            </a:r>
          </a:p>
          <a:p>
            <a:r>
              <a:rPr lang="en-US" sz="2800" dirty="0"/>
              <a:t>Election of Directors </a:t>
            </a:r>
            <a:r>
              <a:rPr lang="mr-IN" sz="2800" dirty="0"/>
              <a:t>–</a:t>
            </a:r>
            <a:r>
              <a:rPr lang="en-US" sz="2800" dirty="0"/>
              <a:t> If Necessary</a:t>
            </a:r>
          </a:p>
          <a:p>
            <a:r>
              <a:rPr lang="en-US" sz="2800" dirty="0"/>
              <a:t>Vote on Deed Restriction Updates</a:t>
            </a:r>
          </a:p>
          <a:p>
            <a:r>
              <a:rPr lang="en-US" sz="2800" dirty="0"/>
              <a:t>Q&amp;A/Adjournment</a:t>
            </a:r>
          </a:p>
        </p:txBody>
      </p:sp>
      <p:cxnSp>
        <p:nvCxnSpPr>
          <p:cNvPr id="7" name="Straight Connector 6"/>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9044067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 Deed Restriction Changes</a:t>
            </a:r>
          </a:p>
        </p:txBody>
      </p:sp>
      <p:sp>
        <p:nvSpPr>
          <p:cNvPr id="3" name="Content Placeholder 2"/>
          <p:cNvSpPr>
            <a:spLocks noGrp="1"/>
          </p:cNvSpPr>
          <p:nvPr>
            <p:ph idx="1"/>
          </p:nvPr>
        </p:nvSpPr>
        <p:spPr>
          <a:xfrm>
            <a:off x="381000" y="1093345"/>
            <a:ext cx="8382000" cy="1421928"/>
          </a:xfrm>
        </p:spPr>
        <p:txBody>
          <a:bodyPr/>
          <a:lstStyle/>
          <a:p>
            <a:endParaRPr lang="en-US" sz="2200" dirty="0"/>
          </a:p>
          <a:p>
            <a:endParaRPr lang="en-US" sz="2200" dirty="0"/>
          </a:p>
          <a:p>
            <a:endParaRPr lang="en-US" sz="2200" dirty="0"/>
          </a:p>
          <a:p>
            <a:endParaRPr lang="en-US" sz="22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2">
            <a:extLst>
              <a:ext uri="{FF2B5EF4-FFF2-40B4-BE49-F238E27FC236}">
                <a16:creationId xmlns:a16="http://schemas.microsoft.com/office/drawing/2014/main" id="{4EC6190C-DF11-0144-8DE6-1FEDE35E2538}"/>
              </a:ext>
            </a:extLst>
          </p:cNvPr>
          <p:cNvSpPr txBox="1">
            <a:spLocks/>
          </p:cNvSpPr>
          <p:nvPr/>
        </p:nvSpPr>
        <p:spPr>
          <a:xfrm>
            <a:off x="381000" y="1087095"/>
            <a:ext cx="8382000" cy="5872377"/>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dirty="0"/>
              <a:t>Four proposed amendments to the Declaration of Restrictions</a:t>
            </a:r>
          </a:p>
          <a:p>
            <a:r>
              <a:rPr lang="en-US" sz="1600" dirty="0"/>
              <a:t>Approval of changes must be approved by two-thirds of the community of 392 homes</a:t>
            </a:r>
          </a:p>
          <a:p>
            <a:r>
              <a:rPr lang="en-US" sz="1600" dirty="0"/>
              <a:t>Votes can be in person or by proxy</a:t>
            </a:r>
          </a:p>
          <a:p>
            <a:r>
              <a:rPr lang="en-US" sz="1600" dirty="0"/>
              <a:t>Tonight’s votes will be tallied along with proxies from a future door to door campaign to get us to the two-thirds requirement</a:t>
            </a:r>
          </a:p>
          <a:p>
            <a:endParaRPr lang="en-US" sz="1200" dirty="0"/>
          </a:p>
          <a:p>
            <a:pPr marL="0" indent="0" algn="ctr">
              <a:buNone/>
            </a:pPr>
            <a:r>
              <a:rPr lang="en-US" sz="1800" b="1" u="sng" dirty="0"/>
              <a:t>Summary of proposed updates</a:t>
            </a:r>
            <a:r>
              <a:rPr lang="en-US" sz="1800" b="1" dirty="0"/>
              <a:t>:</a:t>
            </a:r>
          </a:p>
          <a:p>
            <a:pPr marL="0" indent="0">
              <a:buNone/>
            </a:pPr>
            <a:endParaRPr lang="en-US" sz="1200" b="1" dirty="0"/>
          </a:p>
          <a:p>
            <a:pPr marL="342900" indent="-342900">
              <a:buFont typeface="+mj-lt"/>
              <a:buAutoNum type="arabicPeriod"/>
            </a:pPr>
            <a:r>
              <a:rPr lang="en-US" sz="1600" b="1" i="1" dirty="0"/>
              <a:t>ARTICLE IV: </a:t>
            </a:r>
            <a:r>
              <a:rPr lang="en-US" sz="1600" b="1" i="1" u="sng" dirty="0"/>
              <a:t>Enforcement </a:t>
            </a:r>
            <a:r>
              <a:rPr lang="en-US" sz="1600" i="1" dirty="0"/>
              <a:t>– </a:t>
            </a:r>
            <a:r>
              <a:rPr lang="en-US" sz="1600" dirty="0"/>
              <a:t>Implementation of a fines structure.  Violations of restrictions will be enforced through a fines structure that will assess penalties while the violation remains.  Fines will be enforced though liens against the property to help offset legal expenses</a:t>
            </a:r>
          </a:p>
          <a:p>
            <a:pPr marL="342900" indent="-342900">
              <a:buFont typeface="+mj-lt"/>
              <a:buAutoNum type="arabicPeriod"/>
            </a:pPr>
            <a:endParaRPr lang="en-US" sz="1600" i="1" dirty="0"/>
          </a:p>
          <a:p>
            <a:pPr marL="342900" indent="-342900">
              <a:buFont typeface="+mj-lt"/>
              <a:buAutoNum type="arabicPeriod"/>
            </a:pPr>
            <a:r>
              <a:rPr lang="en-US" sz="1600" b="1" i="1" dirty="0"/>
              <a:t>ARTICLE VI:</a:t>
            </a:r>
            <a:r>
              <a:rPr lang="en-US" sz="1600" b="1" dirty="0"/>
              <a:t> </a:t>
            </a:r>
            <a:r>
              <a:rPr lang="en-US" sz="1600" b="1" i="1" dirty="0"/>
              <a:t>Section 7</a:t>
            </a:r>
            <a:r>
              <a:rPr lang="en-US" sz="1600" b="1" i="1" u="sng" dirty="0"/>
              <a:t>. Prohibited Vehicles </a:t>
            </a:r>
            <a:r>
              <a:rPr lang="en-US" sz="1600" i="1" dirty="0"/>
              <a:t>- </a:t>
            </a:r>
            <a:r>
              <a:rPr lang="en-US" sz="1600" dirty="0"/>
              <a:t>Unregistered vehicles cannot be maintained on any property or street.  Update further restricts the use of dirt bikes, motor scooters, trail bikes, ATVs, go-karts, snow mobiles and similar vehicles from being operated/kept on driveways and streets.</a:t>
            </a:r>
          </a:p>
          <a:p>
            <a:pPr marL="342900" indent="-342900">
              <a:buFont typeface="+mj-lt"/>
              <a:buAutoNum type="arabicPeriod"/>
            </a:pPr>
            <a:endParaRPr lang="en-US" sz="1600" dirty="0"/>
          </a:p>
          <a:p>
            <a:pPr marL="342900" lvl="0" indent="-342900">
              <a:buFont typeface="+mj-lt"/>
              <a:buAutoNum type="arabicPeriod"/>
            </a:pPr>
            <a:r>
              <a:rPr lang="en-US" sz="1600" b="1" i="1" dirty="0"/>
              <a:t>ARTICLE VI: Section 17. </a:t>
            </a:r>
            <a:r>
              <a:rPr lang="en-US" sz="1600" b="1" i="1" u="sng" dirty="0"/>
              <a:t>Outbuildings</a:t>
            </a:r>
            <a:r>
              <a:rPr lang="en-US" sz="1600" b="1" dirty="0"/>
              <a:t>.</a:t>
            </a:r>
            <a:r>
              <a:rPr lang="en-US" sz="1600" dirty="0"/>
              <a:t> Increase to the allowable shed size from 80 sq. ft. to 120 sq. ft. for single family homes only.  Townhomes will still be limited to 80 sq. ft.</a:t>
            </a:r>
          </a:p>
          <a:p>
            <a:pPr marL="342900" indent="-342900">
              <a:buFont typeface="+mj-lt"/>
              <a:buAutoNum type="arabicPeriod"/>
            </a:pPr>
            <a:endParaRPr lang="en-US" sz="1600" dirty="0"/>
          </a:p>
          <a:p>
            <a:pPr marL="342900" indent="-342900">
              <a:buFont typeface="+mj-lt"/>
              <a:buAutoNum type="arabicPeriod"/>
            </a:pPr>
            <a:r>
              <a:rPr lang="en-US" sz="1600" b="1" i="1" dirty="0"/>
              <a:t>ARTICLE VI:</a:t>
            </a:r>
            <a:r>
              <a:rPr lang="en-US" sz="1600" b="1" dirty="0"/>
              <a:t> </a:t>
            </a:r>
            <a:r>
              <a:rPr lang="en-US" sz="1600" b="1" i="1" dirty="0"/>
              <a:t>Section 22. </a:t>
            </a:r>
            <a:r>
              <a:rPr lang="en-US" sz="1600" b="1" i="1" u="sng" dirty="0"/>
              <a:t>Nuisances Prohibited. </a:t>
            </a:r>
            <a:r>
              <a:rPr lang="en-US" sz="1600" dirty="0"/>
              <a:t>New restriction addressing noise, hazardous chemicals, manure, refuse, yard debris, unsafe or damaged lawn/play/sports equipment, or material and debris associated with construction, landscaping, routine automotive repair/storage, or utility installation/replacement.</a:t>
            </a:r>
          </a:p>
          <a:p>
            <a:pPr marL="0" indent="0">
              <a:buFontTx/>
              <a:buNone/>
            </a:pPr>
            <a:endParaRPr lang="en-US" sz="800" dirty="0"/>
          </a:p>
        </p:txBody>
      </p:sp>
    </p:spTree>
    <p:extLst>
      <p:ext uri="{BB962C8B-B14F-4D97-AF65-F5344CB8AC3E}">
        <p14:creationId xmlns:p14="http://schemas.microsoft.com/office/powerpoint/2010/main" val="414336621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382000" cy="664797"/>
          </a:xfrm>
        </p:spPr>
        <p:txBody>
          <a:bodyPr/>
          <a:lstStyle/>
          <a:p>
            <a:pPr algn="ctr"/>
            <a:r>
              <a:rPr lang="en-US" dirty="0"/>
              <a:t> Q&amp;A/Adjournment</a:t>
            </a:r>
          </a:p>
        </p:txBody>
      </p:sp>
      <p:sp>
        <p:nvSpPr>
          <p:cNvPr id="3" name="TextBox 2"/>
          <p:cNvSpPr txBox="1"/>
          <p:nvPr/>
        </p:nvSpPr>
        <p:spPr>
          <a:xfrm>
            <a:off x="685800" y="2743200"/>
            <a:ext cx="7772400" cy="3970318"/>
          </a:xfrm>
          <a:prstGeom prst="rect">
            <a:avLst/>
          </a:prstGeom>
          <a:noFill/>
        </p:spPr>
        <p:txBody>
          <a:bodyPr wrap="square" rtlCol="0">
            <a:spAutoFit/>
          </a:bodyPr>
          <a:lstStyle/>
          <a:p>
            <a:pPr algn="ctr"/>
            <a:r>
              <a:rPr lang="en-US" dirty="0"/>
              <a:t>Website: </a:t>
            </a:r>
            <a:r>
              <a:rPr lang="en-US" dirty="0">
                <a:hlinkClick r:id="rId2"/>
              </a:rPr>
              <a:t>www.willowgrovemillhoa.com</a:t>
            </a:r>
            <a:endParaRPr lang="en-US" dirty="0"/>
          </a:p>
          <a:p>
            <a:pPr algn="ctr"/>
            <a:r>
              <a:rPr lang="en-US" dirty="0"/>
              <a:t>Facebook: </a:t>
            </a:r>
            <a:r>
              <a:rPr lang="en-US" u="sng" dirty="0">
                <a:solidFill>
                  <a:schemeClr val="tx2"/>
                </a:solidFill>
              </a:rPr>
              <a:t>Willow Grove Mill HOA</a:t>
            </a:r>
          </a:p>
          <a:p>
            <a:pPr algn="ctr"/>
            <a:r>
              <a:rPr lang="en-US" dirty="0"/>
              <a:t>Email: </a:t>
            </a:r>
            <a:r>
              <a:rPr lang="en-US" dirty="0">
                <a:hlinkClick r:id="rId3"/>
              </a:rPr>
              <a:t>contactus@willowgrovemillhoa.com</a:t>
            </a:r>
            <a:endParaRPr lang="en-US" dirty="0"/>
          </a:p>
          <a:p>
            <a:pPr algn="ctr"/>
            <a:r>
              <a:rPr lang="en-US" dirty="0"/>
              <a:t>ARC Review: </a:t>
            </a:r>
            <a:r>
              <a:rPr lang="en-US" dirty="0">
                <a:hlinkClick r:id="rId4"/>
              </a:rPr>
              <a:t>arcreview@willowgrovemillhoa.com</a:t>
            </a:r>
            <a:endParaRPr lang="en-US" dirty="0"/>
          </a:p>
          <a:p>
            <a:pPr algn="ctr"/>
            <a:endParaRPr lang="en-US" dirty="0"/>
          </a:p>
          <a:p>
            <a:pPr algn="ctr"/>
            <a:r>
              <a:rPr lang="en-US" u="sng" dirty="0"/>
              <a:t>Board of Directors</a:t>
            </a:r>
          </a:p>
          <a:p>
            <a:pPr algn="ctr"/>
            <a:r>
              <a:rPr lang="en-US" dirty="0"/>
              <a:t>Aaron Blythe, President – 302-378-7850</a:t>
            </a:r>
          </a:p>
          <a:p>
            <a:pPr algn="ctr"/>
            <a:r>
              <a:rPr lang="en-US" dirty="0"/>
              <a:t>Joyce Kidd, Vice President – 302-376-6381</a:t>
            </a:r>
          </a:p>
          <a:p>
            <a:pPr algn="ctr"/>
            <a:r>
              <a:rPr lang="en-US" dirty="0"/>
              <a:t>Brian Yarborough, Secretary – 302-449-2744</a:t>
            </a:r>
          </a:p>
          <a:p>
            <a:pPr algn="ctr"/>
            <a:r>
              <a:rPr lang="en-US" dirty="0"/>
              <a:t>Tony Tagliaferro, Treasurer – 845 913-8327</a:t>
            </a:r>
          </a:p>
          <a:p>
            <a:pPr algn="ctr"/>
            <a:r>
              <a:rPr lang="en-US" dirty="0"/>
              <a:t>Jackie Brown, At-large –  856 979-5112</a:t>
            </a:r>
          </a:p>
          <a:p>
            <a:pPr algn="ctr"/>
            <a:br>
              <a:rPr lang="en-US" dirty="0"/>
            </a:br>
            <a:br>
              <a:rPr lang="en-US" dirty="0"/>
            </a:br>
            <a:endParaRPr lang="en-US" dirty="0"/>
          </a:p>
        </p:txBody>
      </p:sp>
    </p:spTree>
    <p:extLst>
      <p:ext uri="{BB962C8B-B14F-4D97-AF65-F5344CB8AC3E}">
        <p14:creationId xmlns:p14="http://schemas.microsoft.com/office/powerpoint/2010/main" val="8734287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Report</a:t>
            </a:r>
          </a:p>
        </p:txBody>
      </p:sp>
      <p:sp>
        <p:nvSpPr>
          <p:cNvPr id="3" name="Content Placeholder 2"/>
          <p:cNvSpPr>
            <a:spLocks noGrp="1"/>
          </p:cNvSpPr>
          <p:nvPr>
            <p:ph idx="1"/>
          </p:nvPr>
        </p:nvSpPr>
        <p:spPr>
          <a:xfrm>
            <a:off x="381000" y="1143000"/>
            <a:ext cx="8382000" cy="5410200"/>
          </a:xfrm>
        </p:spPr>
        <p:txBody>
          <a:bodyPr>
            <a:normAutofit fontScale="55000" lnSpcReduction="20000"/>
          </a:bodyPr>
          <a:lstStyle/>
          <a:p>
            <a:r>
              <a:rPr lang="en-US" sz="5500" dirty="0"/>
              <a:t>Assessment – May 2019</a:t>
            </a:r>
          </a:p>
          <a:p>
            <a:pPr lvl="1"/>
            <a:r>
              <a:rPr lang="en-US" sz="5100" dirty="0"/>
              <a:t>Bills (587) sent May 30</a:t>
            </a:r>
            <a:r>
              <a:rPr lang="en-US" sz="5100" baseline="30000" dirty="0"/>
              <a:t>th</a:t>
            </a:r>
            <a:r>
              <a:rPr lang="en-US" sz="5100" dirty="0"/>
              <a:t>, due June 30</a:t>
            </a:r>
            <a:r>
              <a:rPr lang="en-US" sz="5100" baseline="30000" dirty="0"/>
              <a:t>th</a:t>
            </a:r>
            <a:endParaRPr lang="en-US" sz="5100" dirty="0"/>
          </a:p>
          <a:p>
            <a:pPr lvl="1"/>
            <a:r>
              <a:rPr lang="en-US" sz="5100" dirty="0"/>
              <a:t>76% compliance rate – 442 paid/145 unpaid (2018 – 75% compliance rate – 148 unpaid)</a:t>
            </a:r>
          </a:p>
          <a:p>
            <a:pPr lvl="1"/>
            <a:endParaRPr lang="en-US" sz="4800" dirty="0"/>
          </a:p>
          <a:p>
            <a:r>
              <a:rPr lang="en-US" sz="5500" dirty="0"/>
              <a:t>Inquiries 2019 (website, phone, mail, email) – 156 Total (2018 -177)</a:t>
            </a:r>
          </a:p>
          <a:p>
            <a:pPr lvl="1"/>
            <a:r>
              <a:rPr lang="en-US" sz="5100" dirty="0"/>
              <a:t>Deed Restrictions/ARC review questions</a:t>
            </a:r>
          </a:p>
          <a:p>
            <a:pPr lvl="1"/>
            <a:r>
              <a:rPr lang="en-US" sz="5100" dirty="0"/>
              <a:t>Dues/Budget/Mailing Address/Delinquent notices/Check cashed</a:t>
            </a:r>
          </a:p>
          <a:p>
            <a:pPr lvl="1"/>
            <a:r>
              <a:rPr lang="en-US" sz="5100" dirty="0"/>
              <a:t>Real estate closing agents/Attorneys/Insurance</a:t>
            </a:r>
          </a:p>
          <a:p>
            <a:pPr lvl="1"/>
            <a:r>
              <a:rPr lang="en-US" sz="5100" dirty="0"/>
              <a:t>Nuisance (Dogs, Property lines, Property maintenance, Mowing)</a:t>
            </a:r>
          </a:p>
          <a:p>
            <a:pPr lvl="1"/>
            <a:r>
              <a:rPr lang="en-US" sz="5100" dirty="0"/>
              <a:t>Other (Callbacks, requests for info)</a:t>
            </a:r>
          </a:p>
          <a:p>
            <a:pPr lvl="1"/>
            <a:r>
              <a:rPr lang="en-US" sz="5100" dirty="0"/>
              <a:t>Traffic/Parking/Roads/Vehicles</a:t>
            </a:r>
          </a:p>
          <a:p>
            <a:pPr lvl="1"/>
            <a:endParaRPr lang="en-US" sz="5100" dirty="0"/>
          </a:p>
          <a:p>
            <a:pPr marL="0" lvl="1" indent="0">
              <a:buNone/>
            </a:pPr>
            <a:endParaRPr lang="en-US" sz="5100" dirty="0"/>
          </a:p>
          <a:p>
            <a:pPr marL="517525" lvl="1" indent="0">
              <a:buNone/>
            </a:pPr>
            <a:endParaRPr lang="en-US" sz="5100" dirty="0"/>
          </a:p>
          <a:p>
            <a:endParaRPr lang="en-US" sz="2600" dirty="0"/>
          </a:p>
        </p:txBody>
      </p:sp>
      <p:cxnSp>
        <p:nvCxnSpPr>
          <p:cNvPr id="4" name="Straight Connector 3"/>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921758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Treasurer’s Report </a:t>
            </a:r>
            <a:r>
              <a:rPr lang="mr-IN" dirty="0"/>
              <a:t>–</a:t>
            </a:r>
            <a:r>
              <a:rPr lang="en-US" dirty="0"/>
              <a:t> 2019 Update</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13" name="Object 12">
            <a:extLst>
              <a:ext uri="{FF2B5EF4-FFF2-40B4-BE49-F238E27FC236}">
                <a16:creationId xmlns:a16="http://schemas.microsoft.com/office/drawing/2014/main" id="{7E52CF3F-9821-1149-B3F0-5078BE5C38B7}"/>
              </a:ext>
            </a:extLst>
          </p:cNvPr>
          <p:cNvGraphicFramePr>
            <a:graphicFrameLocks noChangeAspect="1"/>
          </p:cNvGraphicFramePr>
          <p:nvPr>
            <p:extLst>
              <p:ext uri="{D42A27DB-BD31-4B8C-83A1-F6EECF244321}">
                <p14:modId xmlns:p14="http://schemas.microsoft.com/office/powerpoint/2010/main" val="3447659847"/>
              </p:ext>
            </p:extLst>
          </p:nvPr>
        </p:nvGraphicFramePr>
        <p:xfrm>
          <a:off x="457200" y="974203"/>
          <a:ext cx="8001000" cy="5867400"/>
        </p:xfrm>
        <a:graphic>
          <a:graphicData uri="http://schemas.openxmlformats.org/presentationml/2006/ole">
            <mc:AlternateContent xmlns:mc="http://schemas.openxmlformats.org/markup-compatibility/2006">
              <mc:Choice xmlns:v="urn:schemas-microsoft-com:vml" Requires="v">
                <p:oleObj spid="_x0000_s1048" name="Worksheet" r:id="rId4" imgW="8001000" imgH="5867400" progId="Excel.Sheet.12">
                  <p:embed/>
                </p:oleObj>
              </mc:Choice>
              <mc:Fallback>
                <p:oleObj name="Worksheet" r:id="rId4" imgW="8001000" imgH="5867400" progId="Excel.Sheet.12">
                  <p:embed/>
                  <p:pic>
                    <p:nvPicPr>
                      <p:cNvPr id="0" name=""/>
                      <p:cNvPicPr/>
                      <p:nvPr/>
                    </p:nvPicPr>
                    <p:blipFill>
                      <a:blip r:embed="rId5"/>
                      <a:stretch>
                        <a:fillRect/>
                      </a:stretch>
                    </p:blipFill>
                    <p:spPr>
                      <a:xfrm>
                        <a:off x="457200" y="974203"/>
                        <a:ext cx="8001000" cy="5867400"/>
                      </a:xfrm>
                      <a:prstGeom prst="rect">
                        <a:avLst/>
                      </a:prstGeom>
                    </p:spPr>
                  </p:pic>
                </p:oleObj>
              </mc:Fallback>
            </mc:AlternateContent>
          </a:graphicData>
        </a:graphic>
      </p:graphicFrame>
    </p:spTree>
    <p:extLst>
      <p:ext uri="{BB962C8B-B14F-4D97-AF65-F5344CB8AC3E}">
        <p14:creationId xmlns:p14="http://schemas.microsoft.com/office/powerpoint/2010/main" val="100376323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952"/>
            <a:ext cx="8305800" cy="664797"/>
          </a:xfrm>
        </p:spPr>
        <p:txBody>
          <a:bodyPr>
            <a:normAutofit/>
          </a:bodyPr>
          <a:lstStyle/>
          <a:p>
            <a:r>
              <a:rPr lang="en-US" dirty="0"/>
              <a:t>Treasurer’s Report </a:t>
            </a:r>
            <a:r>
              <a:rPr lang="mr-IN" dirty="0"/>
              <a:t>–</a:t>
            </a:r>
            <a:r>
              <a:rPr lang="en-US" dirty="0"/>
              <a:t> Proposed 2020</a:t>
            </a:r>
          </a:p>
        </p:txBody>
      </p:sp>
      <p:sp>
        <p:nvSpPr>
          <p:cNvPr id="3" name="Text Placeholder 2"/>
          <p:cNvSpPr>
            <a:spLocks noGrp="1"/>
          </p:cNvSpPr>
          <p:nvPr>
            <p:ph type="body" sz="quarter" idx="10"/>
          </p:nvPr>
        </p:nvSpPr>
        <p:spPr>
          <a:xfrm>
            <a:off x="381000" y="1143000"/>
            <a:ext cx="8382000" cy="1280351"/>
          </a:xfrm>
        </p:spPr>
        <p:txBody>
          <a:bodyPr/>
          <a:lstStyle/>
          <a:p>
            <a:endParaRPr lang="en-US" sz="2400" dirty="0"/>
          </a:p>
          <a:p>
            <a:endParaRPr lang="en-US" sz="2400" dirty="0"/>
          </a:p>
          <a:p>
            <a:endParaRPr lang="en-US" dirty="0"/>
          </a:p>
        </p:txBody>
      </p:sp>
      <p:cxnSp>
        <p:nvCxnSpPr>
          <p:cNvPr id="8" name="Straight Connector 7"/>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5" name="Object 4">
            <a:extLst>
              <a:ext uri="{FF2B5EF4-FFF2-40B4-BE49-F238E27FC236}">
                <a16:creationId xmlns:a16="http://schemas.microsoft.com/office/drawing/2014/main" id="{F96B3BE0-AE7F-364B-8B01-99C158A9AD54}"/>
              </a:ext>
            </a:extLst>
          </p:cNvPr>
          <p:cNvGraphicFramePr>
            <a:graphicFrameLocks noChangeAspect="1"/>
          </p:cNvGraphicFramePr>
          <p:nvPr>
            <p:extLst>
              <p:ext uri="{D42A27DB-BD31-4B8C-83A1-F6EECF244321}">
                <p14:modId xmlns:p14="http://schemas.microsoft.com/office/powerpoint/2010/main" val="3877800963"/>
              </p:ext>
            </p:extLst>
          </p:nvPr>
        </p:nvGraphicFramePr>
        <p:xfrm>
          <a:off x="571500" y="990600"/>
          <a:ext cx="8001000" cy="5867400"/>
        </p:xfrm>
        <a:graphic>
          <a:graphicData uri="http://schemas.openxmlformats.org/presentationml/2006/ole">
            <mc:AlternateContent xmlns:mc="http://schemas.openxmlformats.org/markup-compatibility/2006">
              <mc:Choice xmlns:v="urn:schemas-microsoft-com:vml" Requires="v">
                <p:oleObj spid="_x0000_s2072" name="Worksheet" r:id="rId4" imgW="8001000" imgH="6172200" progId="Excel.Sheet.12">
                  <p:embed/>
                </p:oleObj>
              </mc:Choice>
              <mc:Fallback>
                <p:oleObj name="Worksheet" r:id="rId4" imgW="8001000" imgH="6172200" progId="Excel.Sheet.12">
                  <p:embed/>
                  <p:pic>
                    <p:nvPicPr>
                      <p:cNvPr id="0" name=""/>
                      <p:cNvPicPr/>
                      <p:nvPr/>
                    </p:nvPicPr>
                    <p:blipFill>
                      <a:blip r:embed="rId5"/>
                      <a:stretch>
                        <a:fillRect/>
                      </a:stretch>
                    </p:blipFill>
                    <p:spPr>
                      <a:xfrm>
                        <a:off x="571500" y="990600"/>
                        <a:ext cx="8001000" cy="5867400"/>
                      </a:xfrm>
                      <a:prstGeom prst="rect">
                        <a:avLst/>
                      </a:prstGeom>
                    </p:spPr>
                  </p:pic>
                </p:oleObj>
              </mc:Fallback>
            </mc:AlternateContent>
          </a:graphicData>
        </a:graphic>
      </p:graphicFrame>
    </p:spTree>
    <p:extLst>
      <p:ext uri="{BB962C8B-B14F-4D97-AF65-F5344CB8AC3E}">
        <p14:creationId xmlns:p14="http://schemas.microsoft.com/office/powerpoint/2010/main" val="6451134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3AE9-6C64-0C42-859F-3411C56FED49}"/>
              </a:ext>
            </a:extLst>
          </p:cNvPr>
          <p:cNvSpPr>
            <a:spLocks noGrp="1"/>
          </p:cNvSpPr>
          <p:nvPr>
            <p:ph type="ctrTitle"/>
          </p:nvPr>
        </p:nvSpPr>
        <p:spPr/>
        <p:txBody>
          <a:bodyPr/>
          <a:lstStyle/>
          <a:p>
            <a:r>
              <a:rPr lang="en-US" dirty="0"/>
              <a:t>Architectural Review</a:t>
            </a:r>
          </a:p>
        </p:txBody>
      </p:sp>
      <p:sp>
        <p:nvSpPr>
          <p:cNvPr id="3" name="Subtitle 2">
            <a:extLst>
              <a:ext uri="{FF2B5EF4-FFF2-40B4-BE49-F238E27FC236}">
                <a16:creationId xmlns:a16="http://schemas.microsoft.com/office/drawing/2014/main" id="{CC8376A4-585F-BD40-9957-7F35759A31C2}"/>
              </a:ext>
            </a:extLst>
          </p:cNvPr>
          <p:cNvSpPr>
            <a:spLocks noGrp="1"/>
          </p:cNvSpPr>
          <p:nvPr>
            <p:ph type="subTitle" idx="1"/>
          </p:nvPr>
        </p:nvSpPr>
        <p:spPr/>
        <p:txBody>
          <a:bodyPr/>
          <a:lstStyle/>
          <a:p>
            <a:r>
              <a:rPr lang="en-US" dirty="0"/>
              <a:t>Tom Peters</a:t>
            </a:r>
          </a:p>
        </p:txBody>
      </p:sp>
    </p:spTree>
    <p:extLst>
      <p:ext uri="{BB962C8B-B14F-4D97-AF65-F5344CB8AC3E}">
        <p14:creationId xmlns:p14="http://schemas.microsoft.com/office/powerpoint/2010/main" val="32016941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C045DD-2D0D-4749-8BDF-C2BD6C30AB91}"/>
              </a:ext>
            </a:extLst>
          </p:cNvPr>
          <p:cNvSpPr>
            <a:spLocks noGrp="1"/>
          </p:cNvSpPr>
          <p:nvPr>
            <p:ph type="title"/>
          </p:nvPr>
        </p:nvSpPr>
        <p:spPr>
          <a:xfrm>
            <a:off x="381000" y="230188"/>
            <a:ext cx="8382000" cy="1329595"/>
          </a:xfrm>
        </p:spPr>
        <p:txBody>
          <a:bodyPr/>
          <a:lstStyle/>
          <a:p>
            <a:r>
              <a:rPr lang="en-US" dirty="0"/>
              <a:t>Willow Grove Mill </a:t>
            </a:r>
            <a:br>
              <a:rPr lang="en-US" dirty="0"/>
            </a:br>
            <a:r>
              <a:rPr lang="en-US" dirty="0"/>
              <a:t>Architectural Review Committee</a:t>
            </a:r>
          </a:p>
        </p:txBody>
      </p:sp>
      <p:pic>
        <p:nvPicPr>
          <p:cNvPr id="4" name="Picture 3">
            <a:extLst>
              <a:ext uri="{FF2B5EF4-FFF2-40B4-BE49-F238E27FC236}">
                <a16:creationId xmlns:a16="http://schemas.microsoft.com/office/drawing/2014/main" id="{D1F9D382-461C-4198-959F-064018FEFE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84" y="2431565"/>
            <a:ext cx="1843659" cy="1843659"/>
          </a:xfrm>
          <a:prstGeom prst="rect">
            <a:avLst/>
          </a:prstGeom>
        </p:spPr>
      </p:pic>
      <p:sp>
        <p:nvSpPr>
          <p:cNvPr id="7" name="TextBox 6">
            <a:extLst>
              <a:ext uri="{FF2B5EF4-FFF2-40B4-BE49-F238E27FC236}">
                <a16:creationId xmlns:a16="http://schemas.microsoft.com/office/drawing/2014/main" id="{980DE913-6B3B-422C-BDDA-6B8F5783D0E4}"/>
              </a:ext>
            </a:extLst>
          </p:cNvPr>
          <p:cNvSpPr txBox="1"/>
          <p:nvPr/>
        </p:nvSpPr>
        <p:spPr>
          <a:xfrm>
            <a:off x="1266100" y="4633296"/>
            <a:ext cx="1448776" cy="646331"/>
          </a:xfrm>
          <a:prstGeom prst="rect">
            <a:avLst/>
          </a:prstGeom>
          <a:noFill/>
        </p:spPr>
        <p:txBody>
          <a:bodyPr wrap="square" rtlCol="0">
            <a:spAutoFit/>
          </a:bodyPr>
          <a:lstStyle/>
          <a:p>
            <a:pPr algn="ctr"/>
            <a:r>
              <a:rPr lang="en-US" dirty="0"/>
              <a:t>Tom Peters</a:t>
            </a:r>
          </a:p>
          <a:p>
            <a:pPr algn="ctr"/>
            <a:r>
              <a:rPr lang="en-US" dirty="0"/>
              <a:t>Chairperson</a:t>
            </a:r>
          </a:p>
        </p:txBody>
      </p:sp>
      <p:pic>
        <p:nvPicPr>
          <p:cNvPr id="14" name="Picture 13">
            <a:extLst>
              <a:ext uri="{FF2B5EF4-FFF2-40B4-BE49-F238E27FC236}">
                <a16:creationId xmlns:a16="http://schemas.microsoft.com/office/drawing/2014/main" id="{D265B90B-DB6C-4AB4-A273-549248A1526F}"/>
              </a:ext>
            </a:extLst>
          </p:cNvPr>
          <p:cNvPicPr>
            <a:picLocks noChangeAspect="1"/>
          </p:cNvPicPr>
          <p:nvPr/>
        </p:nvPicPr>
        <p:blipFill>
          <a:blip r:embed="rId4"/>
          <a:stretch>
            <a:fillRect/>
          </a:stretch>
        </p:blipFill>
        <p:spPr>
          <a:xfrm>
            <a:off x="3720842" y="2432708"/>
            <a:ext cx="1833657" cy="1843659"/>
          </a:xfrm>
          <a:prstGeom prst="rect">
            <a:avLst/>
          </a:prstGeom>
        </p:spPr>
      </p:pic>
      <p:sp>
        <p:nvSpPr>
          <p:cNvPr id="15" name="TextBox 14">
            <a:extLst>
              <a:ext uri="{FF2B5EF4-FFF2-40B4-BE49-F238E27FC236}">
                <a16:creationId xmlns:a16="http://schemas.microsoft.com/office/drawing/2014/main" id="{F623B20D-4AF7-4F7B-82D9-7575BA6F87FA}"/>
              </a:ext>
            </a:extLst>
          </p:cNvPr>
          <p:cNvSpPr txBox="1"/>
          <p:nvPr/>
        </p:nvSpPr>
        <p:spPr>
          <a:xfrm>
            <a:off x="3913283" y="4633295"/>
            <a:ext cx="1448776" cy="646331"/>
          </a:xfrm>
          <a:prstGeom prst="rect">
            <a:avLst/>
          </a:prstGeom>
          <a:noFill/>
        </p:spPr>
        <p:txBody>
          <a:bodyPr wrap="square" rtlCol="0">
            <a:spAutoFit/>
          </a:bodyPr>
          <a:lstStyle/>
          <a:p>
            <a:pPr algn="ctr"/>
            <a:r>
              <a:rPr lang="en-US" dirty="0"/>
              <a:t>Richard Harding</a:t>
            </a:r>
          </a:p>
        </p:txBody>
      </p:sp>
      <p:pic>
        <p:nvPicPr>
          <p:cNvPr id="17" name="Picture 16">
            <a:extLst>
              <a:ext uri="{FF2B5EF4-FFF2-40B4-BE49-F238E27FC236}">
                <a16:creationId xmlns:a16="http://schemas.microsoft.com/office/drawing/2014/main" id="{FF42BAB4-239D-4EFC-A249-C199216118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63025" y="2431565"/>
            <a:ext cx="1928116" cy="1844802"/>
          </a:xfrm>
          <a:prstGeom prst="rect">
            <a:avLst/>
          </a:prstGeom>
        </p:spPr>
      </p:pic>
      <p:sp>
        <p:nvSpPr>
          <p:cNvPr id="18" name="TextBox 17">
            <a:extLst>
              <a:ext uri="{FF2B5EF4-FFF2-40B4-BE49-F238E27FC236}">
                <a16:creationId xmlns:a16="http://schemas.microsoft.com/office/drawing/2014/main" id="{85EB800A-5F72-4660-95A1-B5F0A314DFE0}"/>
              </a:ext>
            </a:extLst>
          </p:cNvPr>
          <p:cNvSpPr txBox="1"/>
          <p:nvPr/>
        </p:nvSpPr>
        <p:spPr>
          <a:xfrm>
            <a:off x="6602694" y="4633295"/>
            <a:ext cx="1448776" cy="646331"/>
          </a:xfrm>
          <a:prstGeom prst="rect">
            <a:avLst/>
          </a:prstGeom>
          <a:noFill/>
        </p:spPr>
        <p:txBody>
          <a:bodyPr wrap="square" rtlCol="0">
            <a:spAutoFit/>
          </a:bodyPr>
          <a:lstStyle/>
          <a:p>
            <a:pPr algn="ctr"/>
            <a:r>
              <a:rPr lang="en-US" dirty="0"/>
              <a:t>Nicole Homer</a:t>
            </a:r>
          </a:p>
        </p:txBody>
      </p:sp>
      <p:cxnSp>
        <p:nvCxnSpPr>
          <p:cNvPr id="9" name="Straight Connector 8">
            <a:extLst>
              <a:ext uri="{FF2B5EF4-FFF2-40B4-BE49-F238E27FC236}">
                <a16:creationId xmlns:a16="http://schemas.microsoft.com/office/drawing/2014/main" id="{C65CB818-8286-814F-959B-BE42DA5904A0}"/>
              </a:ext>
            </a:extLst>
          </p:cNvPr>
          <p:cNvCxnSpPr/>
          <p:nvPr/>
        </p:nvCxnSpPr>
        <p:spPr>
          <a:xfrm>
            <a:off x="381000" y="1559783"/>
            <a:ext cx="8382000" cy="0"/>
          </a:xfrm>
          <a:prstGeom prst="line">
            <a:avLst/>
          </a:prstGeom>
        </p:spPr>
        <p:style>
          <a:lnRef idx="2">
            <a:schemeClr val="dk1"/>
          </a:lnRef>
          <a:fillRef idx="0">
            <a:schemeClr val="dk1"/>
          </a:fillRef>
          <a:effectRef idx="1">
            <a:schemeClr val="dk1"/>
          </a:effectRef>
          <a:fontRef idx="minor">
            <a:schemeClr val="tx1"/>
          </a:fontRef>
        </p:style>
      </p:cxnSp>
    </p:spTree>
    <p:custDataLst>
      <p:tags r:id="rId1"/>
    </p:custDataLst>
    <p:extLst>
      <p:ext uri="{BB962C8B-B14F-4D97-AF65-F5344CB8AC3E}">
        <p14:creationId xmlns:p14="http://schemas.microsoft.com/office/powerpoint/2010/main" val="425540360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D61C-24F1-41BD-922F-933E168F1245}"/>
              </a:ext>
            </a:extLst>
          </p:cNvPr>
          <p:cNvSpPr>
            <a:spLocks noGrp="1"/>
          </p:cNvSpPr>
          <p:nvPr>
            <p:ph type="title"/>
          </p:nvPr>
        </p:nvSpPr>
        <p:spPr>
          <a:xfrm>
            <a:off x="381000" y="230188"/>
            <a:ext cx="8382000" cy="1329595"/>
          </a:xfrm>
        </p:spPr>
        <p:txBody>
          <a:bodyPr/>
          <a:lstStyle/>
          <a:p>
            <a:r>
              <a:rPr lang="en-US" dirty="0"/>
              <a:t>Purpose of Architectural Review Committee</a:t>
            </a:r>
          </a:p>
        </p:txBody>
      </p:sp>
      <p:sp>
        <p:nvSpPr>
          <p:cNvPr id="3" name="Content Placeholder 2">
            <a:extLst>
              <a:ext uri="{FF2B5EF4-FFF2-40B4-BE49-F238E27FC236}">
                <a16:creationId xmlns:a16="http://schemas.microsoft.com/office/drawing/2014/main" id="{99ED336D-CF80-42FC-9BF9-159AE94C9D8C}"/>
              </a:ext>
            </a:extLst>
          </p:cNvPr>
          <p:cNvSpPr>
            <a:spLocks noGrp="1"/>
          </p:cNvSpPr>
          <p:nvPr>
            <p:ph idx="1"/>
          </p:nvPr>
        </p:nvSpPr>
        <p:spPr>
          <a:xfrm>
            <a:off x="381000" y="1905000"/>
            <a:ext cx="8382000" cy="2210862"/>
          </a:xfrm>
        </p:spPr>
        <p:txBody>
          <a:bodyPr>
            <a:normAutofit/>
          </a:bodyPr>
          <a:lstStyle/>
          <a:p>
            <a:r>
              <a:rPr lang="en-US" sz="2000" dirty="0"/>
              <a:t>Review applications / requests for changes to residential property</a:t>
            </a:r>
          </a:p>
          <a:p>
            <a:r>
              <a:rPr lang="en-US" sz="2000" dirty="0"/>
              <a:t>Post – approval follow-up to ensure compliance with original submission</a:t>
            </a:r>
          </a:p>
          <a:p>
            <a:r>
              <a:rPr lang="en-US" sz="2000" dirty="0"/>
              <a:t>May investigate potential complaints of violations w/ Board of Directors</a:t>
            </a:r>
          </a:p>
        </p:txBody>
      </p:sp>
      <p:cxnSp>
        <p:nvCxnSpPr>
          <p:cNvPr id="4" name="Straight Connector 3">
            <a:extLst>
              <a:ext uri="{FF2B5EF4-FFF2-40B4-BE49-F238E27FC236}">
                <a16:creationId xmlns:a16="http://schemas.microsoft.com/office/drawing/2014/main" id="{367BCF89-9569-684A-8078-516BA8BEC005}"/>
              </a:ext>
            </a:extLst>
          </p:cNvPr>
          <p:cNvCxnSpPr/>
          <p:nvPr/>
        </p:nvCxnSpPr>
        <p:spPr>
          <a:xfrm>
            <a:off x="381000" y="1559783"/>
            <a:ext cx="8382000" cy="0"/>
          </a:xfrm>
          <a:prstGeom prst="line">
            <a:avLst/>
          </a:prstGeom>
        </p:spPr>
        <p:style>
          <a:lnRef idx="2">
            <a:schemeClr val="dk1"/>
          </a:lnRef>
          <a:fillRef idx="0">
            <a:schemeClr val="dk1"/>
          </a:fillRef>
          <a:effectRef idx="1">
            <a:schemeClr val="dk1"/>
          </a:effectRef>
          <a:fontRef idx="minor">
            <a:schemeClr val="tx1"/>
          </a:fontRef>
        </p:style>
      </p:cxnSp>
    </p:spTree>
    <p:custDataLst>
      <p:tags r:id="rId1"/>
    </p:custDataLst>
    <p:extLst>
      <p:ext uri="{BB962C8B-B14F-4D97-AF65-F5344CB8AC3E}">
        <p14:creationId xmlns:p14="http://schemas.microsoft.com/office/powerpoint/2010/main" val="233220261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32670-3E93-4595-9620-7180CA529FB8}"/>
              </a:ext>
            </a:extLst>
          </p:cNvPr>
          <p:cNvSpPr>
            <a:spLocks noGrp="1"/>
          </p:cNvSpPr>
          <p:nvPr>
            <p:ph type="title"/>
          </p:nvPr>
        </p:nvSpPr>
        <p:spPr/>
        <p:txBody>
          <a:bodyPr/>
          <a:lstStyle/>
          <a:p>
            <a:r>
              <a:rPr lang="en-US" dirty="0"/>
              <a:t>2019 summary</a:t>
            </a:r>
          </a:p>
        </p:txBody>
      </p:sp>
      <p:sp>
        <p:nvSpPr>
          <p:cNvPr id="3" name="Content Placeholder 2">
            <a:extLst>
              <a:ext uri="{FF2B5EF4-FFF2-40B4-BE49-F238E27FC236}">
                <a16:creationId xmlns:a16="http://schemas.microsoft.com/office/drawing/2014/main" id="{84029DE1-43F3-4BD6-AC5C-498BA22882CB}"/>
              </a:ext>
            </a:extLst>
          </p:cNvPr>
          <p:cNvSpPr>
            <a:spLocks noGrp="1"/>
          </p:cNvSpPr>
          <p:nvPr>
            <p:ph idx="1"/>
          </p:nvPr>
        </p:nvSpPr>
        <p:spPr>
          <a:xfrm>
            <a:off x="381000" y="1295400"/>
            <a:ext cx="8382000" cy="2210862"/>
          </a:xfrm>
        </p:spPr>
        <p:txBody>
          <a:bodyPr>
            <a:normAutofit/>
          </a:bodyPr>
          <a:lstStyle/>
          <a:p>
            <a:r>
              <a:rPr lang="en-US" sz="2800" dirty="0"/>
              <a:t>6 formal requests since June 2019</a:t>
            </a:r>
          </a:p>
          <a:p>
            <a:pPr lvl="1"/>
            <a:r>
              <a:rPr lang="en-US" sz="2400" dirty="0"/>
              <a:t>4 approved</a:t>
            </a:r>
          </a:p>
          <a:p>
            <a:pPr lvl="1"/>
            <a:r>
              <a:rPr lang="en-US" sz="2400" dirty="0"/>
              <a:t>1 denied</a:t>
            </a:r>
          </a:p>
          <a:p>
            <a:pPr lvl="1"/>
            <a:r>
              <a:rPr lang="en-US" sz="2400" dirty="0"/>
              <a:t>1 cancelled</a:t>
            </a:r>
          </a:p>
          <a:p>
            <a:r>
              <a:rPr lang="en-US" sz="2800" dirty="0"/>
              <a:t>2 inquiries owner failed to submit formal request</a:t>
            </a:r>
          </a:p>
        </p:txBody>
      </p:sp>
      <p:cxnSp>
        <p:nvCxnSpPr>
          <p:cNvPr id="4" name="Straight Connector 3">
            <a:extLst>
              <a:ext uri="{FF2B5EF4-FFF2-40B4-BE49-F238E27FC236}">
                <a16:creationId xmlns:a16="http://schemas.microsoft.com/office/drawing/2014/main" id="{320C0953-8B93-6E4A-BCAE-4F9629C4D61B}"/>
              </a:ext>
            </a:extLst>
          </p:cNvPr>
          <p:cNvCxnSpPr/>
          <p:nvPr/>
        </p:nvCxnSpPr>
        <p:spPr>
          <a:xfrm>
            <a:off x="381000" y="856520"/>
            <a:ext cx="83820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7041475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18254</TotalTime>
  <Words>1213</Words>
  <Application>Microsoft Office PowerPoint</Application>
  <PresentationFormat>On-screen Show (4:3)</PresentationFormat>
  <Paragraphs>160</Paragraphs>
  <Slides>21</Slides>
  <Notes>7</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Courier New</vt:lpstr>
      <vt:lpstr>Wingdings</vt:lpstr>
      <vt:lpstr>1_White with Blue Bar Segoe Template</vt:lpstr>
      <vt:lpstr>White with Courier font for code slides</vt:lpstr>
      <vt:lpstr>Worksheet</vt:lpstr>
      <vt:lpstr>Willow Grove Mill Homeowners Association</vt:lpstr>
      <vt:lpstr>Agenda</vt:lpstr>
      <vt:lpstr>President’s Report</vt:lpstr>
      <vt:lpstr>Treasurer’s Report – 2019 Update</vt:lpstr>
      <vt:lpstr>Treasurer’s Report – Proposed 2020</vt:lpstr>
      <vt:lpstr>Architectural Review</vt:lpstr>
      <vt:lpstr>Willow Grove Mill  Architectural Review Committee</vt:lpstr>
      <vt:lpstr>Purpose of Architectural Review Committee</vt:lpstr>
      <vt:lpstr>2019 summary</vt:lpstr>
      <vt:lpstr>Requests requiring ARC approval</vt:lpstr>
      <vt:lpstr>Architectural review process</vt:lpstr>
      <vt:lpstr>What THE ARC LOOKS for</vt:lpstr>
      <vt:lpstr>PowerPoint Presentation</vt:lpstr>
      <vt:lpstr>Old Business</vt:lpstr>
      <vt:lpstr>General Reminders</vt:lpstr>
      <vt:lpstr>New Business</vt:lpstr>
      <vt:lpstr>New Business – 2020 Initiatives</vt:lpstr>
      <vt:lpstr>Community Updates</vt:lpstr>
      <vt:lpstr>Election of Directors</vt:lpstr>
      <vt:lpstr>Vote - Deed Restriction Changes</vt:lpstr>
      <vt:lpstr> Q&amp;A/Adjournment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Willow Grove Mill</dc:title>
  <dc:creator>Aaron</dc:creator>
  <cp:lastModifiedBy>Brian Yarborough</cp:lastModifiedBy>
  <cp:revision>175</cp:revision>
  <cp:lastPrinted>2019-01-31T22:43:43Z</cp:lastPrinted>
  <dcterms:created xsi:type="dcterms:W3CDTF">2013-11-11T15:33:53Z</dcterms:created>
  <dcterms:modified xsi:type="dcterms:W3CDTF">2020-09-27T21:18:55Z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